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6" r:id="rId2"/>
    <p:sldId id="257" r:id="rId3"/>
    <p:sldId id="258" r:id="rId4"/>
    <p:sldId id="259" r:id="rId5"/>
    <p:sldId id="295" r:id="rId6"/>
    <p:sldId id="286" r:id="rId7"/>
    <p:sldId id="314" r:id="rId8"/>
    <p:sldId id="316" r:id="rId9"/>
    <p:sldId id="313" r:id="rId10"/>
    <p:sldId id="315" r:id="rId11"/>
    <p:sldId id="260" r:id="rId12"/>
    <p:sldId id="297" r:id="rId13"/>
    <p:sldId id="298" r:id="rId14"/>
    <p:sldId id="299" r:id="rId15"/>
    <p:sldId id="300" r:id="rId16"/>
    <p:sldId id="302" r:id="rId17"/>
    <p:sldId id="305" r:id="rId18"/>
    <p:sldId id="306" r:id="rId19"/>
    <p:sldId id="307" r:id="rId20"/>
    <p:sldId id="308" r:id="rId21"/>
    <p:sldId id="309" r:id="rId22"/>
    <p:sldId id="310" r:id="rId23"/>
    <p:sldId id="311" r:id="rId24"/>
    <p:sldId id="312" r:id="rId25"/>
    <p:sldId id="266" r:id="rId26"/>
    <p:sldId id="296" r:id="rId27"/>
    <p:sldId id="281" r:id="rId28"/>
    <p:sldId id="304" r:id="rId29"/>
    <p:sldId id="301" r:id="rId30"/>
  </p:sldIdLst>
  <p:sldSz cx="24371300" cy="13716000"/>
  <p:notesSz cx="6858000" cy="9144000"/>
  <p:custDataLst>
    <p:tags r:id="rId32"/>
  </p:custData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omas Ivan" initials="TI" lastIdx="1" clrIdx="0"/>
  <p:cmAuthor id="1" name="Tomáš Ivan" initials="" lastIdx="1" clrIdx="1">
    <p:extLst>
      <p:ext uri="{19B8F6BF-5375-455C-9EA6-DF929625EA0E}">
        <p15:presenceInfo xmlns:p15="http://schemas.microsoft.com/office/powerpoint/2012/main" userId="S::tomas.ivan@brainit.sk::ac2c6c8a-8f4c-4165-854e-d797a8dc044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AFB"/>
    <a:srgbClr val="1E1F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718"/>
    <p:restoredTop sz="67865"/>
  </p:normalViewPr>
  <p:slideViewPr>
    <p:cSldViewPr snapToGrid="0">
      <p:cViewPr>
        <p:scale>
          <a:sx n="36" d="100"/>
          <a:sy n="36" d="100"/>
        </p:scale>
        <p:origin x="3536" y="92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200">
        <a:latin typeface="+mj-lt"/>
        <a:ea typeface="+mj-ea"/>
        <a:cs typeface="+mj-cs"/>
        <a:sym typeface="Calibri"/>
      </a:defRPr>
    </a:lvl1pPr>
    <a:lvl2pPr indent="228600" defTabSz="457200" latinLnBrk="0">
      <a:defRPr sz="1200">
        <a:latin typeface="+mj-lt"/>
        <a:ea typeface="+mj-ea"/>
        <a:cs typeface="+mj-cs"/>
        <a:sym typeface="Calibri"/>
      </a:defRPr>
    </a:lvl2pPr>
    <a:lvl3pPr indent="457200" defTabSz="457200" latinLnBrk="0">
      <a:defRPr sz="1200">
        <a:latin typeface="+mj-lt"/>
        <a:ea typeface="+mj-ea"/>
        <a:cs typeface="+mj-cs"/>
        <a:sym typeface="Calibri"/>
      </a:defRPr>
    </a:lvl3pPr>
    <a:lvl4pPr indent="685800" defTabSz="457200" latinLnBrk="0">
      <a:defRPr sz="1200">
        <a:latin typeface="+mj-lt"/>
        <a:ea typeface="+mj-ea"/>
        <a:cs typeface="+mj-cs"/>
        <a:sym typeface="Calibri"/>
      </a:defRPr>
    </a:lvl4pPr>
    <a:lvl5pPr indent="914400" defTabSz="457200" latinLnBrk="0">
      <a:defRPr sz="1200">
        <a:latin typeface="+mj-lt"/>
        <a:ea typeface="+mj-ea"/>
        <a:cs typeface="+mj-cs"/>
        <a:sym typeface="Calibri"/>
      </a:defRPr>
    </a:lvl5pPr>
    <a:lvl6pPr indent="1143000" defTabSz="457200" latinLnBrk="0">
      <a:defRPr sz="1200">
        <a:latin typeface="+mj-lt"/>
        <a:ea typeface="+mj-ea"/>
        <a:cs typeface="+mj-cs"/>
        <a:sym typeface="Calibri"/>
      </a:defRPr>
    </a:lvl6pPr>
    <a:lvl7pPr indent="1371600" defTabSz="457200" latinLnBrk="0">
      <a:defRPr sz="1200">
        <a:latin typeface="+mj-lt"/>
        <a:ea typeface="+mj-ea"/>
        <a:cs typeface="+mj-cs"/>
        <a:sym typeface="Calibri"/>
      </a:defRPr>
    </a:lvl7pPr>
    <a:lvl8pPr indent="1600200" defTabSz="457200" latinLnBrk="0">
      <a:defRPr sz="1200">
        <a:latin typeface="+mj-lt"/>
        <a:ea typeface="+mj-ea"/>
        <a:cs typeface="+mj-cs"/>
        <a:sym typeface="Calibri"/>
      </a:defRPr>
    </a:lvl8pPr>
    <a:lvl9pPr indent="1828800" defTabSz="4572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art.dev/tools/dart-too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github.com/flutter/flutter/projects/188"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github.com/flutter/flutter/issues/77412"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github.com/flutter/flutter/tree/main/packages/flutter/lib"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github.com/flutter/engine/tree/main/shell/platform" TargetMode="External"/><Relationship Id="rId4" Type="http://schemas.openxmlformats.org/officeDocument/2006/relationships/hyperlink" Target="https://github.com/flutter/engine/tree/main/shell/common"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Shape 107"/>
          <p:cNvSpPr>
            <a:spLocks noGrp="1" noRot="1" noChangeAspect="1"/>
          </p:cNvSpPr>
          <p:nvPr>
            <p:ph type="sldImg"/>
          </p:nvPr>
        </p:nvSpPr>
        <p:spPr>
          <a:xfrm>
            <a:off x="382588" y="685800"/>
            <a:ext cx="6092825" cy="3429000"/>
          </a:xfrm>
          <a:prstGeom prst="rect">
            <a:avLst/>
          </a:prstGeom>
        </p:spPr>
        <p:txBody>
          <a:bodyPr/>
          <a:lstStyle/>
          <a:p>
            <a:endParaRPr/>
          </a:p>
        </p:txBody>
      </p:sp>
      <p:sp>
        <p:nvSpPr>
          <p:cNvPr id="108" name="Shape 108"/>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GB" b="0" dirty="0">
                <a:solidFill>
                  <a:srgbClr val="569CD6"/>
                </a:solidFill>
                <a:effectLst/>
                <a:highlight>
                  <a:srgbClr val="1F1F1F"/>
                </a:highlight>
                <a:latin typeface="Menlo" panose="020B0609030804020204" pitchFamily="49" charset="0"/>
              </a:rPr>
              <a:t>l10n.yaml</a:t>
            </a:r>
          </a:p>
          <a:p>
            <a:endParaRPr lang="en-GB" b="0" dirty="0">
              <a:solidFill>
                <a:srgbClr val="569CD6"/>
              </a:solidFill>
              <a:effectLst/>
              <a:highlight>
                <a:srgbClr val="1F1F1F"/>
              </a:highlight>
              <a:latin typeface="Menlo" panose="020B0609030804020204" pitchFamily="49" charset="0"/>
            </a:endParaRPr>
          </a:p>
          <a:p>
            <a:r>
              <a:rPr lang="en-GB" b="0" dirty="0">
                <a:solidFill>
                  <a:srgbClr val="569CD6"/>
                </a:solidFill>
                <a:effectLst/>
                <a:highlight>
                  <a:srgbClr val="1F1F1F"/>
                </a:highlight>
                <a:latin typeface="Menlo" panose="020B0609030804020204" pitchFamily="49" charset="0"/>
              </a:rPr>
              <a:t>arb-</a:t>
            </a:r>
            <a:r>
              <a:rPr lang="en-GB" b="0" dirty="0" err="1">
                <a:solidFill>
                  <a:srgbClr val="569CD6"/>
                </a:solidFill>
                <a:effectLst/>
                <a:highlight>
                  <a:srgbClr val="1F1F1F"/>
                </a:highlight>
                <a:latin typeface="Menlo" panose="020B0609030804020204" pitchFamily="49" charset="0"/>
              </a:rPr>
              <a:t>dir</a:t>
            </a:r>
            <a:r>
              <a:rPr lang="en-GB" b="0" dirty="0">
                <a:solidFill>
                  <a:srgbClr val="CCCCCC"/>
                </a:solidFill>
                <a:effectLst/>
                <a:highlight>
                  <a:srgbClr val="1F1F1F"/>
                </a:highlight>
                <a:latin typeface="Menlo" panose="020B0609030804020204" pitchFamily="49" charset="0"/>
              </a:rPr>
              <a:t>: </a:t>
            </a:r>
            <a:r>
              <a:rPr lang="en-GB" b="0" dirty="0">
                <a:solidFill>
                  <a:srgbClr val="CE9178"/>
                </a:solidFill>
                <a:effectLst/>
                <a:highlight>
                  <a:srgbClr val="1F1F1F"/>
                </a:highlight>
                <a:latin typeface="Menlo" panose="020B0609030804020204" pitchFamily="49" charset="0"/>
              </a:rPr>
              <a:t>lib/l10n/arb</a:t>
            </a:r>
            <a:endParaRPr lang="en-GB" b="0" dirty="0">
              <a:solidFill>
                <a:srgbClr val="CCCCCC"/>
              </a:solidFill>
              <a:effectLst/>
              <a:highlight>
                <a:srgbClr val="1F1F1F"/>
              </a:highlight>
              <a:latin typeface="Menlo" panose="020B0609030804020204" pitchFamily="49" charset="0"/>
            </a:endParaRPr>
          </a:p>
          <a:p>
            <a:r>
              <a:rPr lang="en-GB" b="0" dirty="0">
                <a:solidFill>
                  <a:srgbClr val="569CD6"/>
                </a:solidFill>
                <a:effectLst/>
                <a:highlight>
                  <a:srgbClr val="1F1F1F"/>
                </a:highlight>
                <a:latin typeface="Menlo" panose="020B0609030804020204" pitchFamily="49" charset="0"/>
              </a:rPr>
              <a:t>template-arb-file</a:t>
            </a:r>
            <a:r>
              <a:rPr lang="en-GB" b="0" dirty="0">
                <a:solidFill>
                  <a:srgbClr val="CCCCCC"/>
                </a:solidFill>
                <a:effectLst/>
                <a:highlight>
                  <a:srgbClr val="1F1F1F"/>
                </a:highlight>
                <a:latin typeface="Menlo" panose="020B0609030804020204" pitchFamily="49" charset="0"/>
              </a:rPr>
              <a:t>: </a:t>
            </a:r>
            <a:r>
              <a:rPr lang="en-GB" b="0" dirty="0" err="1">
                <a:solidFill>
                  <a:srgbClr val="CE9178"/>
                </a:solidFill>
                <a:effectLst/>
                <a:highlight>
                  <a:srgbClr val="1F1F1F"/>
                </a:highlight>
                <a:latin typeface="Menlo" panose="020B0609030804020204" pitchFamily="49" charset="0"/>
              </a:rPr>
              <a:t>app_en.arb</a:t>
            </a:r>
            <a:endParaRPr lang="en-GB" b="0" dirty="0">
              <a:solidFill>
                <a:srgbClr val="CCCCCC"/>
              </a:solidFill>
              <a:effectLst/>
              <a:highlight>
                <a:srgbClr val="1F1F1F"/>
              </a:highlight>
              <a:latin typeface="Menlo" panose="020B0609030804020204" pitchFamily="49" charset="0"/>
            </a:endParaRPr>
          </a:p>
          <a:p>
            <a:r>
              <a:rPr lang="en-GB" b="0" dirty="0">
                <a:solidFill>
                  <a:srgbClr val="569CD6"/>
                </a:solidFill>
                <a:effectLst/>
                <a:highlight>
                  <a:srgbClr val="1F1F1F"/>
                </a:highlight>
                <a:latin typeface="Menlo" panose="020B0609030804020204" pitchFamily="49" charset="0"/>
              </a:rPr>
              <a:t>output-localization-file</a:t>
            </a:r>
            <a:r>
              <a:rPr lang="en-GB" b="0" dirty="0">
                <a:solidFill>
                  <a:srgbClr val="CCCCCC"/>
                </a:solidFill>
                <a:effectLst/>
                <a:highlight>
                  <a:srgbClr val="1F1F1F"/>
                </a:highlight>
                <a:latin typeface="Menlo" panose="020B0609030804020204" pitchFamily="49" charset="0"/>
              </a:rPr>
              <a:t>: </a:t>
            </a:r>
            <a:r>
              <a:rPr lang="en-GB" b="0" dirty="0" err="1">
                <a:solidFill>
                  <a:srgbClr val="CE9178"/>
                </a:solidFill>
                <a:effectLst/>
                <a:highlight>
                  <a:srgbClr val="1F1F1F"/>
                </a:highlight>
                <a:latin typeface="Menlo" panose="020B0609030804020204" pitchFamily="49" charset="0"/>
              </a:rPr>
              <a:t>app_localizations.dart</a:t>
            </a:r>
            <a:endParaRPr lang="en-GB" b="0" dirty="0">
              <a:solidFill>
                <a:srgbClr val="CCCCCC"/>
              </a:solidFill>
              <a:effectLst/>
              <a:highlight>
                <a:srgbClr val="1F1F1F"/>
              </a:highlight>
              <a:latin typeface="Menlo" panose="020B0609030804020204" pitchFamily="49" charset="0"/>
            </a:endParaRPr>
          </a:p>
          <a:p>
            <a:r>
              <a:rPr lang="en-GB" b="0" dirty="0">
                <a:solidFill>
                  <a:srgbClr val="569CD6"/>
                </a:solidFill>
                <a:effectLst/>
                <a:highlight>
                  <a:srgbClr val="1F1F1F"/>
                </a:highlight>
                <a:latin typeface="Menlo" panose="020B0609030804020204" pitchFamily="49" charset="0"/>
              </a:rPr>
              <a:t>nullable-getter</a:t>
            </a:r>
            <a:r>
              <a:rPr lang="en-GB" b="0" dirty="0">
                <a:solidFill>
                  <a:srgbClr val="CCCCCC"/>
                </a:solidFill>
                <a:effectLst/>
                <a:highlight>
                  <a:srgbClr val="1F1F1F"/>
                </a:highlight>
                <a:latin typeface="Menlo" panose="020B0609030804020204" pitchFamily="49" charset="0"/>
              </a:rPr>
              <a:t>: </a:t>
            </a:r>
            <a:r>
              <a:rPr lang="en-GB" b="0" dirty="0">
                <a:solidFill>
                  <a:srgbClr val="569CD6"/>
                </a:solidFill>
                <a:effectLst/>
                <a:highlight>
                  <a:srgbClr val="1F1F1F"/>
                </a:highlight>
                <a:latin typeface="Menlo" panose="020B0609030804020204" pitchFamily="49" charset="0"/>
              </a:rPr>
              <a:t>false</a:t>
            </a:r>
            <a:endParaRPr lang="en-GB" b="0" dirty="0">
              <a:solidFill>
                <a:srgbClr val="CCCCCC"/>
              </a:solidFill>
              <a:effectLst/>
              <a:highlight>
                <a:srgbClr val="1F1F1F"/>
              </a:highlight>
              <a:latin typeface="Menlo" panose="020B0609030804020204" pitchFamily="49" charset="0"/>
            </a:endParaRPr>
          </a:p>
        </p:txBody>
      </p:sp>
    </p:spTree>
    <p:extLst>
      <p:ext uri="{BB962C8B-B14F-4D97-AF65-F5344CB8AC3E}">
        <p14:creationId xmlns:p14="http://schemas.microsoft.com/office/powerpoint/2010/main" val="3981061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GB" i="1" dirty="0"/>
              <a:t>Command Line Input</a:t>
            </a:r>
            <a:r>
              <a:rPr lang="en-GB" dirty="0"/>
              <a:t>. CLI is a command line program that accepts text input to execute operating system functions. In the 1960s, using only computer terminals ...</a:t>
            </a:r>
          </a:p>
          <a:p>
            <a:endParaRPr lang="en-GB" dirty="0"/>
          </a:p>
          <a:p>
            <a:r>
              <a:rPr lang="en-GB" dirty="0"/>
              <a:t>The flutter command-line tool is how developers (or IDEs on behalf of developers) interact with Flutter. For Dart related commands, you can use the </a:t>
            </a:r>
            <a:r>
              <a:rPr lang="en-GB" dirty="0">
                <a:hlinkClick r:id="rId3"/>
              </a:rPr>
              <a:t>dart</a:t>
            </a:r>
            <a:r>
              <a:rPr lang="en-GB" dirty="0"/>
              <a:t> command-line tool.</a:t>
            </a:r>
          </a:p>
        </p:txBody>
      </p:sp>
    </p:spTree>
    <p:extLst>
      <p:ext uri="{BB962C8B-B14F-4D97-AF65-F5344CB8AC3E}">
        <p14:creationId xmlns:p14="http://schemas.microsoft.com/office/powerpoint/2010/main" val="2376747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GB" dirty="0"/>
              <a:t>Understanding widgets is the key to understanding Flutter. Every piece of your user interface, from the smallest piece of text to the overall layout of your app, is defined using widgets. Flutter takes a unique declarative approach: You describe the desired look of your UI using widgets, and Flutter handles the actual drawing efficiently. This makes it easier to think about designing user interfaces.</a:t>
            </a:r>
          </a:p>
        </p:txBody>
      </p:sp>
    </p:spTree>
    <p:extLst>
      <p:ext uri="{BB962C8B-B14F-4D97-AF65-F5344CB8AC3E}">
        <p14:creationId xmlns:p14="http://schemas.microsoft.com/office/powerpoint/2010/main" val="4354113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GB" dirty="0"/>
              <a:t>The </a:t>
            </a:r>
            <a:r>
              <a:rPr lang="en-GB" dirty="0" err="1"/>
              <a:t>pubspec.yaml</a:t>
            </a:r>
            <a:r>
              <a:rPr lang="en-GB" dirty="0"/>
              <a:t> file acts as the control </a:t>
            </a:r>
            <a:r>
              <a:rPr lang="en-GB" dirty="0" err="1"/>
              <a:t>center</a:t>
            </a:r>
            <a:r>
              <a:rPr lang="en-GB" dirty="0"/>
              <a:t> for your Flutter project. It's where you define the name of your app, its fundamental information, the external libraries it needs, and the resources it uses. Think of it as the instruction manual that tells Flutter and the pub package manager how to build and run your app correctly.</a:t>
            </a:r>
          </a:p>
        </p:txBody>
      </p:sp>
    </p:spTree>
    <p:extLst>
      <p:ext uri="{BB962C8B-B14F-4D97-AF65-F5344CB8AC3E}">
        <p14:creationId xmlns:p14="http://schemas.microsoft.com/office/powerpoint/2010/main" val="37483159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GB" dirty="0" err="1"/>
              <a:t>ThemeData</a:t>
            </a:r>
            <a:r>
              <a:rPr lang="en-GB" dirty="0"/>
              <a:t> gives you granular control over how your app looks. It provides properties to set primary </a:t>
            </a:r>
            <a:r>
              <a:rPr lang="en-GB" dirty="0" err="1"/>
              <a:t>colors</a:t>
            </a:r>
            <a:r>
              <a:rPr lang="en-GB" dirty="0"/>
              <a:t>, fonts, the brightness of your theme, and even how individual components like app bars and buttons should be styled.</a:t>
            </a:r>
          </a:p>
          <a:p>
            <a:endParaRPr lang="en-GB" dirty="0"/>
          </a:p>
          <a:p>
            <a:endParaRPr lang="en-GB" dirty="0"/>
          </a:p>
          <a:p>
            <a:endParaRPr lang="en-GB" dirty="0"/>
          </a:p>
          <a:p>
            <a:r>
              <a:rPr lang="en-GB" dirty="0"/>
              <a:t>To use your custom theme, you'll usually start with a </a:t>
            </a:r>
            <a:r>
              <a:rPr lang="en-GB" dirty="0" err="1"/>
              <a:t>MaterialApp</a:t>
            </a:r>
            <a:r>
              <a:rPr lang="en-GB" dirty="0"/>
              <a:t> widget at the root of your app. The theme property of </a:t>
            </a:r>
            <a:r>
              <a:rPr lang="en-GB" dirty="0" err="1"/>
              <a:t>MaterialApp</a:t>
            </a:r>
            <a:r>
              <a:rPr lang="en-GB" dirty="0"/>
              <a:t> is where you provide your custom </a:t>
            </a:r>
            <a:r>
              <a:rPr lang="en-GB" dirty="0" err="1"/>
              <a:t>ThemeData</a:t>
            </a:r>
            <a:r>
              <a:rPr lang="en-GB" dirty="0"/>
              <a:t>. From this point on, widgets throughout your app will automatically inherit the styles you've defined.</a:t>
            </a:r>
          </a:p>
        </p:txBody>
      </p:sp>
    </p:spTree>
    <p:extLst>
      <p:ext uri="{BB962C8B-B14F-4D97-AF65-F5344CB8AC3E}">
        <p14:creationId xmlns:p14="http://schemas.microsoft.com/office/powerpoint/2010/main" val="24044968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00000"/>
              </a:lnSpc>
              <a:spcBef>
                <a:spcPts val="0"/>
              </a:spcBef>
              <a:spcAft>
                <a:spcPts val="0"/>
              </a:spcAft>
              <a:buClrTx/>
              <a:buSzTx/>
              <a:buFontTx/>
              <a:buNone/>
              <a:tabLst/>
              <a:defRPr/>
            </a:pPr>
            <a:r>
              <a:rPr lang="en-GB" dirty="0"/>
              <a:t>Impeller provides a new rendering runtime for Flutter. The Flutter team's believes this solves Flutter's </a:t>
            </a:r>
            <a:r>
              <a:rPr lang="en-GB" dirty="0">
                <a:hlinkClick r:id="rId3"/>
              </a:rPr>
              <a:t>early-onset jank</a:t>
            </a:r>
            <a:r>
              <a:rPr lang="en-GB" dirty="0"/>
              <a:t> issue. Impeller precompiles a </a:t>
            </a:r>
            <a:r>
              <a:rPr lang="en-GB" dirty="0">
                <a:hlinkClick r:id="rId4"/>
              </a:rPr>
              <a:t>smaller, simpler set of shaders</a:t>
            </a:r>
            <a:r>
              <a:rPr lang="en-GB" dirty="0"/>
              <a:t> at Engine-build time so they don't compile at runtime.</a:t>
            </a:r>
          </a:p>
          <a:p>
            <a:pPr marL="0" marR="0" lvl="0" indent="0" defTabSz="457200" eaLnBrk="1" fontAlgn="auto" latinLnBrk="0" hangingPunct="1">
              <a:lnSpc>
                <a:spcPct val="100000"/>
              </a:lnSpc>
              <a:spcBef>
                <a:spcPts val="0"/>
              </a:spcBef>
              <a:spcAft>
                <a:spcPts val="0"/>
              </a:spcAft>
              <a:buClrTx/>
              <a:buSzTx/>
              <a:buFontTx/>
              <a:buNone/>
              <a:tabLst/>
              <a:defRPr/>
            </a:pPr>
            <a:endParaRPr lang="en-GB" dirty="0"/>
          </a:p>
          <a:p>
            <a:pPr marL="0" marR="0" lvl="0" indent="0" defTabSz="457200" eaLnBrk="1" fontAlgn="auto" latinLnBrk="0" hangingPunct="1">
              <a:lnSpc>
                <a:spcPct val="100000"/>
              </a:lnSpc>
              <a:spcBef>
                <a:spcPts val="0"/>
              </a:spcBef>
              <a:spcAft>
                <a:spcPts val="0"/>
              </a:spcAft>
              <a:buClrTx/>
              <a:buSzTx/>
              <a:buFontTx/>
              <a:buNone/>
              <a:tabLst/>
              <a:defRPr/>
            </a:pPr>
            <a:r>
              <a:rPr lang="en-GB" dirty="0"/>
              <a:t>Flutter gives you the incredible power to create apps that feel native to both Android and iOS. A key part of achieving this is choosing the design language that suits your target platform(s). Material Design is a natural fit for Android apps. It uses familiar visual cues and interaction patterns that Android users expect. Cupertino, on the other hand, is designed to make your Flutter app feel indistinguishable from a native iOS app. It follows Apple's Human Interface Guidelines and gives your app that characteristic iOS look and </a:t>
            </a:r>
            <a:r>
              <a:rPr lang="en-GB" dirty="0" err="1"/>
              <a:t>behavior</a:t>
            </a:r>
            <a:r>
              <a:rPr lang="en-GB" dirty="0"/>
              <a:t>.</a:t>
            </a:r>
          </a:p>
          <a:p>
            <a:endParaRPr lang="en-GB" dirty="0"/>
          </a:p>
        </p:txBody>
      </p:sp>
    </p:spTree>
    <p:extLst>
      <p:ext uri="{BB962C8B-B14F-4D97-AF65-F5344CB8AC3E}">
        <p14:creationId xmlns:p14="http://schemas.microsoft.com/office/powerpoint/2010/main" val="699722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GB" dirty="0"/>
              <a:t>Firebase is a fantastic companion to Flutter app development. Firebase handles many common backend tasks and lets you focus on building amazing user interfaces with Flutter. This means you can develop full-fledged apps faster than ever, without having to build complex backend infrastructure.</a:t>
            </a:r>
          </a:p>
        </p:txBody>
      </p:sp>
    </p:spTree>
    <p:extLst>
      <p:ext uri="{BB962C8B-B14F-4D97-AF65-F5344CB8AC3E}">
        <p14:creationId xmlns:p14="http://schemas.microsoft.com/office/powerpoint/2010/main" val="3459621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GB" dirty="0"/>
              <a:t>Think of an </a:t>
            </a:r>
            <a:r>
              <a:rPr lang="en-GB" dirty="0" err="1"/>
              <a:t>InheritedWidget</a:t>
            </a:r>
            <a:r>
              <a:rPr lang="en-GB" dirty="0"/>
              <a:t> as a special box of information that can be placed high up in your Flutter widget tree. Widgets lower down in the tree can then easily reach into this box and grab the data they need, even if they aren't direct parent-child widgets. This avoids having to explicitly thread data down through many layers.</a:t>
            </a:r>
          </a:p>
          <a:p>
            <a:endParaRPr lang="en-GB" dirty="0"/>
          </a:p>
          <a:p>
            <a:r>
              <a:rPr lang="en-GB" dirty="0"/>
              <a:t>The magic is in the </a:t>
            </a:r>
            <a:r>
              <a:rPr lang="en-GB" dirty="0" err="1"/>
              <a:t>BuildContext</a:t>
            </a:r>
            <a:r>
              <a:rPr lang="en-GB" dirty="0"/>
              <a:t>. Every widget has a </a:t>
            </a:r>
            <a:r>
              <a:rPr lang="en-GB" dirty="0" err="1"/>
              <a:t>BuildContext</a:t>
            </a:r>
            <a:r>
              <a:rPr lang="en-GB" dirty="0"/>
              <a:t>, which is like its address within the widget tree. Flutter offers special functions on </a:t>
            </a:r>
            <a:r>
              <a:rPr lang="en-GB" dirty="0" err="1"/>
              <a:t>BuildContext</a:t>
            </a:r>
            <a:r>
              <a:rPr lang="en-GB" dirty="0"/>
              <a:t> that let descendant widgets query for </a:t>
            </a:r>
            <a:r>
              <a:rPr lang="en-GB" dirty="0" err="1"/>
              <a:t>InheritedWidget</a:t>
            </a:r>
            <a:r>
              <a:rPr lang="en-GB" dirty="0"/>
              <a:t> of a specific type further up the tree. Flutter's internal rendering system then optimizes how things are updated to avoid unnecessary rebuilds.</a:t>
            </a:r>
          </a:p>
          <a:p>
            <a:endParaRPr lang="en-GB" dirty="0"/>
          </a:p>
          <a:p>
            <a:r>
              <a:rPr lang="en-GB" dirty="0"/>
              <a:t>A common </a:t>
            </a:r>
            <a:r>
              <a:rPr lang="en-GB" dirty="0" err="1"/>
              <a:t>InheritedWidget</a:t>
            </a:r>
            <a:r>
              <a:rPr lang="en-GB" dirty="0"/>
              <a:t> use case is to manage app-wide themes. By changing the theme data held in the </a:t>
            </a:r>
            <a:r>
              <a:rPr lang="en-GB" dirty="0" err="1"/>
              <a:t>InheritedWidget</a:t>
            </a:r>
            <a:r>
              <a:rPr lang="en-GB" dirty="0"/>
              <a:t>, you can instantly trigger descendant widgets that rely on the theme to redraw themselves. This makes implementing things like a dark mode toggle very efficient.</a:t>
            </a:r>
          </a:p>
        </p:txBody>
      </p:sp>
    </p:spTree>
    <p:extLst>
      <p:ext uri="{BB962C8B-B14F-4D97-AF65-F5344CB8AC3E}">
        <p14:creationId xmlns:p14="http://schemas.microsoft.com/office/powerpoint/2010/main" val="932487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9141177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784956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SK" dirty="0"/>
          </a:p>
        </p:txBody>
      </p:sp>
    </p:spTree>
    <p:extLst>
      <p:ext uri="{BB962C8B-B14F-4D97-AF65-F5344CB8AC3E}">
        <p14:creationId xmlns:p14="http://schemas.microsoft.com/office/powerpoint/2010/main" val="30510780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GB" dirty="0"/>
              <a:t>Animations have the power to transform your Flutter app from static to dynamic. Understanding how animations work in Flutter is key to creating engaging user experiences. Implicit animations are the perfect way to start quickly adding subtle effects to your UI. As you want more control and customization, explicit animations provide the tools to choreograph complex, eye-catching motion. Remember that animations should always serve a purpose, whether it's providing user feedback, aiding understanding, or simply adding that extra bit of delight!</a:t>
            </a:r>
          </a:p>
        </p:txBody>
      </p:sp>
    </p:spTree>
    <p:extLst>
      <p:ext uri="{BB962C8B-B14F-4D97-AF65-F5344CB8AC3E}">
        <p14:creationId xmlns:p14="http://schemas.microsoft.com/office/powerpoint/2010/main" val="14317543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GB" b="1" dirty="0" err="1"/>
              <a:t>ValueKey</a:t>
            </a:r>
            <a:r>
              <a:rPr lang="en-GB" b="1" dirty="0"/>
              <a:t>:</a:t>
            </a:r>
            <a:r>
              <a:rPr lang="en-GB" dirty="0"/>
              <a:t> Useful when your widget list content is predictable. </a:t>
            </a:r>
          </a:p>
          <a:p>
            <a:r>
              <a:rPr lang="en-GB" b="1" dirty="0" err="1"/>
              <a:t>ObjectKey</a:t>
            </a:r>
            <a:r>
              <a:rPr lang="en-GB" b="1" dirty="0"/>
              <a:t>:</a:t>
            </a:r>
            <a:r>
              <a:rPr lang="en-GB" dirty="0"/>
              <a:t> Suitable for dynamic data where order can change. </a:t>
            </a:r>
          </a:p>
          <a:p>
            <a:r>
              <a:rPr lang="en-GB" b="1" dirty="0" err="1"/>
              <a:t>UniqueKey</a:t>
            </a:r>
            <a:r>
              <a:rPr lang="en-GB" b="1" dirty="0"/>
              <a:t>:</a:t>
            </a:r>
            <a:r>
              <a:rPr lang="en-GB" dirty="0"/>
              <a:t> Generates a new random key every rebuild. (Caution: overuse can hurt performance)</a:t>
            </a:r>
          </a:p>
          <a:p>
            <a:endParaRPr lang="en-GB" dirty="0"/>
          </a:p>
          <a:p>
            <a:r>
              <a:rPr lang="en-GB" dirty="0"/>
              <a:t>Think of keys as nametags for your widgets. While widgets might look the same, Flutter uses keys to distinguish between them, especially when things get rearranged in your UI. Properly using keys helps Flutter be incredibly efficient when updating the screen, which is crucial for a smooth user experience, especially in apps with complex or dynamic layouts.</a:t>
            </a:r>
          </a:p>
        </p:txBody>
      </p:sp>
    </p:spTree>
    <p:extLst>
      <p:ext uri="{BB962C8B-B14F-4D97-AF65-F5344CB8AC3E}">
        <p14:creationId xmlns:p14="http://schemas.microsoft.com/office/powerpoint/2010/main" val="4022587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8018049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2515192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928866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GB" b="0" dirty="0">
                <a:solidFill>
                  <a:srgbClr val="569CD6"/>
                </a:solidFill>
                <a:effectLst/>
                <a:highlight>
                  <a:srgbClr val="1F1F1F"/>
                </a:highlight>
                <a:latin typeface="Menlo" panose="020B0609030804020204" pitchFamily="49" charset="0"/>
              </a:rPr>
              <a:t>l10n.yaml</a:t>
            </a:r>
          </a:p>
          <a:p>
            <a:endParaRPr lang="en-GB" b="0" dirty="0">
              <a:solidFill>
                <a:srgbClr val="569CD6"/>
              </a:solidFill>
              <a:effectLst/>
              <a:highlight>
                <a:srgbClr val="1F1F1F"/>
              </a:highlight>
              <a:latin typeface="Menlo" panose="020B0609030804020204" pitchFamily="49" charset="0"/>
            </a:endParaRPr>
          </a:p>
          <a:p>
            <a:r>
              <a:rPr lang="en-GB" b="0" dirty="0">
                <a:solidFill>
                  <a:srgbClr val="569CD6"/>
                </a:solidFill>
                <a:effectLst/>
                <a:highlight>
                  <a:srgbClr val="1F1F1F"/>
                </a:highlight>
                <a:latin typeface="Menlo" panose="020B0609030804020204" pitchFamily="49" charset="0"/>
              </a:rPr>
              <a:t>arb-</a:t>
            </a:r>
            <a:r>
              <a:rPr lang="en-GB" b="0" dirty="0" err="1">
                <a:solidFill>
                  <a:srgbClr val="569CD6"/>
                </a:solidFill>
                <a:effectLst/>
                <a:highlight>
                  <a:srgbClr val="1F1F1F"/>
                </a:highlight>
                <a:latin typeface="Menlo" panose="020B0609030804020204" pitchFamily="49" charset="0"/>
              </a:rPr>
              <a:t>dir</a:t>
            </a:r>
            <a:r>
              <a:rPr lang="en-GB" b="0" dirty="0">
                <a:solidFill>
                  <a:srgbClr val="CCCCCC"/>
                </a:solidFill>
                <a:effectLst/>
                <a:highlight>
                  <a:srgbClr val="1F1F1F"/>
                </a:highlight>
                <a:latin typeface="Menlo" panose="020B0609030804020204" pitchFamily="49" charset="0"/>
              </a:rPr>
              <a:t>: </a:t>
            </a:r>
            <a:r>
              <a:rPr lang="en-GB" b="0" dirty="0">
                <a:solidFill>
                  <a:srgbClr val="CE9178"/>
                </a:solidFill>
                <a:effectLst/>
                <a:highlight>
                  <a:srgbClr val="1F1F1F"/>
                </a:highlight>
                <a:latin typeface="Menlo" panose="020B0609030804020204" pitchFamily="49" charset="0"/>
              </a:rPr>
              <a:t>lib/l10n/arb</a:t>
            </a:r>
            <a:endParaRPr lang="en-GB" b="0" dirty="0">
              <a:solidFill>
                <a:srgbClr val="CCCCCC"/>
              </a:solidFill>
              <a:effectLst/>
              <a:highlight>
                <a:srgbClr val="1F1F1F"/>
              </a:highlight>
              <a:latin typeface="Menlo" panose="020B0609030804020204" pitchFamily="49" charset="0"/>
            </a:endParaRPr>
          </a:p>
          <a:p>
            <a:r>
              <a:rPr lang="en-GB" b="0" dirty="0">
                <a:solidFill>
                  <a:srgbClr val="569CD6"/>
                </a:solidFill>
                <a:effectLst/>
                <a:highlight>
                  <a:srgbClr val="1F1F1F"/>
                </a:highlight>
                <a:latin typeface="Menlo" panose="020B0609030804020204" pitchFamily="49" charset="0"/>
              </a:rPr>
              <a:t>template-arb-file</a:t>
            </a:r>
            <a:r>
              <a:rPr lang="en-GB" b="0" dirty="0">
                <a:solidFill>
                  <a:srgbClr val="CCCCCC"/>
                </a:solidFill>
                <a:effectLst/>
                <a:highlight>
                  <a:srgbClr val="1F1F1F"/>
                </a:highlight>
                <a:latin typeface="Menlo" panose="020B0609030804020204" pitchFamily="49" charset="0"/>
              </a:rPr>
              <a:t>: </a:t>
            </a:r>
            <a:r>
              <a:rPr lang="en-GB" b="0" dirty="0" err="1">
                <a:solidFill>
                  <a:srgbClr val="CE9178"/>
                </a:solidFill>
                <a:effectLst/>
                <a:highlight>
                  <a:srgbClr val="1F1F1F"/>
                </a:highlight>
                <a:latin typeface="Menlo" panose="020B0609030804020204" pitchFamily="49" charset="0"/>
              </a:rPr>
              <a:t>app_en.arb</a:t>
            </a:r>
            <a:endParaRPr lang="en-GB" b="0" dirty="0">
              <a:solidFill>
                <a:srgbClr val="CCCCCC"/>
              </a:solidFill>
              <a:effectLst/>
              <a:highlight>
                <a:srgbClr val="1F1F1F"/>
              </a:highlight>
              <a:latin typeface="Menlo" panose="020B0609030804020204" pitchFamily="49" charset="0"/>
            </a:endParaRPr>
          </a:p>
          <a:p>
            <a:r>
              <a:rPr lang="en-GB" b="0" dirty="0">
                <a:solidFill>
                  <a:srgbClr val="569CD6"/>
                </a:solidFill>
                <a:effectLst/>
                <a:highlight>
                  <a:srgbClr val="1F1F1F"/>
                </a:highlight>
                <a:latin typeface="Menlo" panose="020B0609030804020204" pitchFamily="49" charset="0"/>
              </a:rPr>
              <a:t>output-localization-file</a:t>
            </a:r>
            <a:r>
              <a:rPr lang="en-GB" b="0" dirty="0">
                <a:solidFill>
                  <a:srgbClr val="CCCCCC"/>
                </a:solidFill>
                <a:effectLst/>
                <a:highlight>
                  <a:srgbClr val="1F1F1F"/>
                </a:highlight>
                <a:latin typeface="Menlo" panose="020B0609030804020204" pitchFamily="49" charset="0"/>
              </a:rPr>
              <a:t>: </a:t>
            </a:r>
            <a:r>
              <a:rPr lang="en-GB" b="0" dirty="0" err="1">
                <a:solidFill>
                  <a:srgbClr val="CE9178"/>
                </a:solidFill>
                <a:effectLst/>
                <a:highlight>
                  <a:srgbClr val="1F1F1F"/>
                </a:highlight>
                <a:latin typeface="Menlo" panose="020B0609030804020204" pitchFamily="49" charset="0"/>
              </a:rPr>
              <a:t>app_localizations.dart</a:t>
            </a:r>
            <a:endParaRPr lang="en-GB" b="0" dirty="0">
              <a:solidFill>
                <a:srgbClr val="CCCCCC"/>
              </a:solidFill>
              <a:effectLst/>
              <a:highlight>
                <a:srgbClr val="1F1F1F"/>
              </a:highlight>
              <a:latin typeface="Menlo" panose="020B0609030804020204" pitchFamily="49" charset="0"/>
            </a:endParaRPr>
          </a:p>
          <a:p>
            <a:r>
              <a:rPr lang="en-GB" b="0" dirty="0">
                <a:solidFill>
                  <a:srgbClr val="569CD6"/>
                </a:solidFill>
                <a:effectLst/>
                <a:highlight>
                  <a:srgbClr val="1F1F1F"/>
                </a:highlight>
                <a:latin typeface="Menlo" panose="020B0609030804020204" pitchFamily="49" charset="0"/>
              </a:rPr>
              <a:t>nullable-getter</a:t>
            </a:r>
            <a:r>
              <a:rPr lang="en-GB" b="0" dirty="0">
                <a:solidFill>
                  <a:srgbClr val="CCCCCC"/>
                </a:solidFill>
                <a:effectLst/>
                <a:highlight>
                  <a:srgbClr val="1F1F1F"/>
                </a:highlight>
                <a:latin typeface="Menlo" panose="020B0609030804020204" pitchFamily="49" charset="0"/>
              </a:rPr>
              <a:t>: </a:t>
            </a:r>
            <a:r>
              <a:rPr lang="en-GB" b="0" dirty="0">
                <a:solidFill>
                  <a:srgbClr val="569CD6"/>
                </a:solidFill>
                <a:effectLst/>
                <a:highlight>
                  <a:srgbClr val="1F1F1F"/>
                </a:highlight>
                <a:latin typeface="Menlo" panose="020B0609030804020204" pitchFamily="49" charset="0"/>
              </a:rPr>
              <a:t>false</a:t>
            </a:r>
            <a:endParaRPr lang="en-GB" b="0" dirty="0">
              <a:solidFill>
                <a:srgbClr val="CCCCCC"/>
              </a:solidFill>
              <a:effectLst/>
              <a:highlight>
                <a:srgbClr val="1F1F1F"/>
              </a:highlight>
              <a:latin typeface="Menlo" panose="020B0609030804020204" pitchFamily="49" charset="0"/>
            </a:endParaRPr>
          </a:p>
        </p:txBody>
      </p:sp>
    </p:spTree>
    <p:extLst>
      <p:ext uri="{BB962C8B-B14F-4D97-AF65-F5344CB8AC3E}">
        <p14:creationId xmlns:p14="http://schemas.microsoft.com/office/powerpoint/2010/main" val="8985086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SK" dirty="0"/>
          </a:p>
        </p:txBody>
      </p:sp>
    </p:spTree>
    <p:extLst>
      <p:ext uri="{BB962C8B-B14F-4D97-AF65-F5344CB8AC3E}">
        <p14:creationId xmlns:p14="http://schemas.microsoft.com/office/powerpoint/2010/main" val="19674682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SK" dirty="0"/>
              <a:t>Jake Wharton</a:t>
            </a:r>
          </a:p>
          <a:p>
            <a:r>
              <a:rPr lang="en-SK" dirty="0"/>
              <a:t>Donn Felker</a:t>
            </a:r>
          </a:p>
          <a:p>
            <a:r>
              <a:rPr lang="en-SK" dirty="0"/>
              <a:t>Filip Hráček</a:t>
            </a:r>
          </a:p>
        </p:txBody>
      </p:sp>
    </p:spTree>
    <p:extLst>
      <p:ext uri="{BB962C8B-B14F-4D97-AF65-F5344CB8AC3E}">
        <p14:creationId xmlns:p14="http://schemas.microsoft.com/office/powerpoint/2010/main" val="20983932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GB" b="1" dirty="0"/>
              <a:t>Content</a:t>
            </a:r>
            <a:endParaRPr lang="en-GB" dirty="0"/>
          </a:p>
          <a:p>
            <a:pPr>
              <a:buFont typeface="Arial" panose="020B0604020202020204" pitchFamily="34" charset="0"/>
              <a:buChar char="•"/>
            </a:pPr>
            <a:r>
              <a:rPr lang="en-GB" b="1" dirty="0"/>
              <a:t>Mason is a code generation tool:</a:t>
            </a:r>
            <a:r>
              <a:rPr lang="en-GB" dirty="0"/>
              <a:t> Build reusable templates called 'bricks'.</a:t>
            </a:r>
          </a:p>
          <a:p>
            <a:pPr>
              <a:buFont typeface="Arial" panose="020B0604020202020204" pitchFamily="34" charset="0"/>
              <a:buChar char="•"/>
            </a:pPr>
            <a:r>
              <a:rPr lang="en-GB" b="1" dirty="0"/>
              <a:t>Generate anything:</a:t>
            </a:r>
            <a:r>
              <a:rPr lang="en-GB" dirty="0"/>
              <a:t> Files, folders, full features – write the template once, use it anywhere.</a:t>
            </a:r>
          </a:p>
          <a:p>
            <a:pPr>
              <a:buFont typeface="Arial" panose="020B0604020202020204" pitchFamily="34" charset="0"/>
              <a:buChar char="•"/>
            </a:pPr>
            <a:r>
              <a:rPr lang="en-GB" b="1" dirty="0"/>
              <a:t>Boosts Productivity:</a:t>
            </a:r>
            <a:r>
              <a:rPr lang="en-GB" dirty="0"/>
              <a:t> Automate repetitive coding tasks</a:t>
            </a:r>
          </a:p>
          <a:p>
            <a:pPr>
              <a:buFont typeface="Arial" panose="020B0604020202020204" pitchFamily="34" charset="0"/>
              <a:buChar char="•"/>
            </a:pPr>
            <a:r>
              <a:rPr lang="en-GB" b="1" dirty="0"/>
              <a:t>Enforces Consistency:</a:t>
            </a:r>
            <a:r>
              <a:rPr lang="en-GB" dirty="0"/>
              <a:t> Standardizes code structure across your project (or team).</a:t>
            </a:r>
          </a:p>
          <a:p>
            <a:endParaRPr lang="en-GB" b="1" dirty="0"/>
          </a:p>
          <a:p>
            <a:r>
              <a:rPr lang="en-GB" b="1" dirty="0"/>
              <a:t>Speaker Notes:</a:t>
            </a:r>
            <a:r>
              <a:rPr lang="en-GB" dirty="0"/>
              <a:t> Mason is like a super helpful butler for your Flutter development. Imagine needing to create a new feature, and it involves setting up multiple files, writing boilerplate code, etc. With Mason, you create a 'brick' (template) for that feature. Then, anytime you need that feature, Mason generates all the customized code for you! This saves loads of time and ensures things are done in the same way every time.</a:t>
            </a:r>
          </a:p>
          <a:p>
            <a:endParaRPr lang="en-GB" dirty="0"/>
          </a:p>
          <a:p>
            <a:r>
              <a:rPr lang="en-GB" dirty="0"/>
              <a:t>https://</a:t>
            </a:r>
            <a:r>
              <a:rPr lang="en-GB" dirty="0" err="1"/>
              <a:t>brickhub.dev</a:t>
            </a:r>
            <a:r>
              <a:rPr lang="en-GB" dirty="0"/>
              <a:t>/bricks/</a:t>
            </a:r>
            <a:r>
              <a:rPr lang="en-GB" dirty="0" err="1"/>
              <a:t>very_good_core</a:t>
            </a:r>
            <a:r>
              <a:rPr lang="en-GB" dirty="0"/>
              <a:t>/0.6.1#usage</a:t>
            </a:r>
          </a:p>
        </p:txBody>
      </p:sp>
    </p:spTree>
    <p:extLst>
      <p:ext uri="{BB962C8B-B14F-4D97-AF65-F5344CB8AC3E}">
        <p14:creationId xmlns:p14="http://schemas.microsoft.com/office/powerpoint/2010/main" val="900132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GB" b="1" dirty="0"/>
              <a:t>Distinct Configurations:</a:t>
            </a:r>
            <a:r>
              <a:rPr lang="en-GB" dirty="0"/>
              <a:t> Have separate configurations for each environment. </a:t>
            </a:r>
          </a:p>
          <a:p>
            <a:r>
              <a:rPr lang="en-GB" b="1" dirty="0"/>
              <a:t>Environment-Specific Values:</a:t>
            </a:r>
            <a:r>
              <a:rPr lang="en-GB" dirty="0"/>
              <a:t> Utilize different API base URLs, feature flags, logging levels, etc., depending on the environment. </a:t>
            </a:r>
          </a:p>
          <a:p>
            <a:r>
              <a:rPr lang="en-GB" b="1" dirty="0"/>
              <a:t>Build Variants/</a:t>
            </a:r>
            <a:r>
              <a:rPr lang="en-GB" b="1" dirty="0" err="1"/>
              <a:t>Flavors</a:t>
            </a:r>
            <a:r>
              <a:rPr lang="en-GB" b="1" dirty="0"/>
              <a:t>:</a:t>
            </a:r>
            <a:r>
              <a:rPr lang="en-GB" dirty="0"/>
              <a:t> Create build variants (</a:t>
            </a:r>
            <a:r>
              <a:rPr lang="en-GB" dirty="0" err="1"/>
              <a:t>flavors</a:t>
            </a:r>
            <a:r>
              <a:rPr lang="en-GB" dirty="0"/>
              <a:t>) to generate separate app versions for each environment. </a:t>
            </a:r>
          </a:p>
          <a:p>
            <a:r>
              <a:rPr lang="en-GB" b="1" dirty="0"/>
              <a:t>Simplify Switching:</a:t>
            </a:r>
            <a:r>
              <a:rPr lang="en-GB" dirty="0"/>
              <a:t> Make environment switching easy for streamlined development and testing.</a:t>
            </a:r>
          </a:p>
          <a:p>
            <a:endParaRPr lang="en-GB" dirty="0"/>
          </a:p>
          <a:p>
            <a:r>
              <a:rPr lang="en-GB" dirty="0"/>
              <a:t>Setting up distinct environments allows you to tailor your Flutter app's </a:t>
            </a:r>
            <a:r>
              <a:rPr lang="en-GB" dirty="0" err="1"/>
              <a:t>behavior</a:t>
            </a:r>
            <a:r>
              <a:rPr lang="en-GB" dirty="0"/>
              <a:t> appropriately. Development environments might connect to test servers, have more debugging information, and potentially enable experimental features. Staging environments are used for rigorous testing and mimic production as closely as possible. Production environments point to live APIs, have optimized code, and may have stricter error handling. Clearly defined and easy-to-manage environments are vital for a smooth development and release process.</a:t>
            </a:r>
          </a:p>
        </p:txBody>
      </p:sp>
    </p:spTree>
    <p:extLst>
      <p:ext uri="{BB962C8B-B14F-4D97-AF65-F5344CB8AC3E}">
        <p14:creationId xmlns:p14="http://schemas.microsoft.com/office/powerpoint/2010/main" val="12566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SK" dirty="0"/>
              <a:t>Ako som uz na zaciatku spomenul, moje meno je Tomas IVAN.</a:t>
            </a:r>
          </a:p>
          <a:p>
            <a:endParaRPr lang="en-SK" dirty="0"/>
          </a:p>
          <a:p>
            <a:r>
              <a:rPr lang="en-SK" dirty="0"/>
              <a:t>Uz 4 roky pracujem pre spolocnost BrainIT kde som zodpovedny za decision making ohladom vyvoja mobilnych aplikacii, vedenie maleho teamu a v neposlednom rade vyvoj ako taky.</a:t>
            </a:r>
          </a:p>
          <a:p>
            <a:endParaRPr lang="en-SK" dirty="0"/>
          </a:p>
          <a:p>
            <a:r>
              <a:rPr lang="en-SK" dirty="0"/>
              <a:t>Za vsetky tie roky som presiel od vyvoja aplikacii pre Windows Mobile, cez Windows Phone, Android, iOS az po vyvoj pomocou multiplatformovych technologii. </a:t>
            </a:r>
          </a:p>
          <a:p>
            <a:endParaRPr lang="en-SK" dirty="0"/>
          </a:p>
          <a:p>
            <a:r>
              <a:rPr lang="en-SK" dirty="0"/>
              <a:t>Posledne roky sa specializujem na vyvoj pomocou frameworku Flutter kde okrem vyvoja riesim aj vzdelavanie novych developerov.</a:t>
            </a:r>
          </a:p>
        </p:txBody>
      </p:sp>
    </p:spTree>
    <p:extLst>
      <p:ext uri="{BB962C8B-B14F-4D97-AF65-F5344CB8AC3E}">
        <p14:creationId xmlns:p14="http://schemas.microsoft.com/office/powerpoint/2010/main" val="2285932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2588" y="685800"/>
            <a:ext cx="6092825"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endParaRPr lang="en-GB" b="0" i="0" dirty="0">
              <a:effectLs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2588" y="685800"/>
            <a:ext cx="6092825"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r>
              <a:rPr lang="en-GB" b="0" i="0" dirty="0">
                <a:effectLst/>
              </a:rPr>
              <a:t>Fast</a:t>
            </a:r>
          </a:p>
          <a:p>
            <a:pPr marL="0" marR="0" lvl="0" indent="0" defTabSz="457200" eaLnBrk="1" fontAlgn="auto" latinLnBrk="0" hangingPunct="1">
              <a:lnSpc>
                <a:spcPct val="100000"/>
              </a:lnSpc>
              <a:spcBef>
                <a:spcPts val="0"/>
              </a:spcBef>
              <a:spcAft>
                <a:spcPts val="0"/>
              </a:spcAft>
              <a:buClrTx/>
              <a:buSzTx/>
              <a:buFontTx/>
              <a:buNone/>
              <a:tabLst/>
              <a:defRPr/>
            </a:pPr>
            <a:r>
              <a:rPr lang="en-GB" dirty="0"/>
              <a:t>Flutter code compiles to ARM or Intel machine code as well as JavaScript, for fast performance on any device.</a:t>
            </a:r>
          </a:p>
          <a:p>
            <a:endParaRPr lang="en-GB" b="0" i="0" dirty="0">
              <a:effectLst/>
            </a:endParaRPr>
          </a:p>
          <a:p>
            <a:r>
              <a:rPr lang="en-GB" b="0" i="0" dirty="0">
                <a:effectLst/>
              </a:rPr>
              <a:t>Productive</a:t>
            </a:r>
          </a:p>
          <a:p>
            <a:pPr marL="0" marR="0" lvl="0" indent="0" defTabSz="457200" eaLnBrk="1" fontAlgn="auto" latinLnBrk="0" hangingPunct="1">
              <a:lnSpc>
                <a:spcPct val="100000"/>
              </a:lnSpc>
              <a:spcBef>
                <a:spcPts val="0"/>
              </a:spcBef>
              <a:spcAft>
                <a:spcPts val="0"/>
              </a:spcAft>
              <a:buClrTx/>
              <a:buSzTx/>
              <a:buFontTx/>
              <a:buNone/>
              <a:tabLst/>
              <a:defRPr/>
            </a:pPr>
            <a:r>
              <a:rPr lang="en-GB" dirty="0"/>
              <a:t>Build and iterate quickly with Hot Reload. Update code and see changes almost instantly, without losing state.</a:t>
            </a:r>
          </a:p>
          <a:p>
            <a:endParaRPr lang="en-GB" b="0" i="0" dirty="0">
              <a:effectLst/>
            </a:endParaRPr>
          </a:p>
          <a:p>
            <a:r>
              <a:rPr lang="en-GB" b="0" i="0" dirty="0">
                <a:effectLst/>
              </a:rPr>
              <a:t>Flexible</a:t>
            </a:r>
          </a:p>
          <a:p>
            <a:pPr marL="0" marR="0" lvl="0" indent="0" defTabSz="457200" eaLnBrk="1" fontAlgn="auto" latinLnBrk="0" hangingPunct="1">
              <a:lnSpc>
                <a:spcPct val="100000"/>
              </a:lnSpc>
              <a:spcBef>
                <a:spcPts val="0"/>
              </a:spcBef>
              <a:spcAft>
                <a:spcPts val="0"/>
              </a:spcAft>
              <a:buClrTx/>
              <a:buSzTx/>
              <a:buFontTx/>
              <a:buNone/>
              <a:tabLst/>
              <a:defRPr/>
            </a:pPr>
            <a:r>
              <a:rPr lang="en-GB" dirty="0"/>
              <a:t>Control every pixel to create customized, adaptive designs that look and feel great on any screen.</a:t>
            </a:r>
          </a:p>
          <a:p>
            <a:endParaRPr lang="en-GB" b="0" i="0" dirty="0">
              <a:effectLst/>
            </a:endParaRPr>
          </a:p>
        </p:txBody>
      </p:sp>
    </p:spTree>
    <p:extLst>
      <p:ext uri="{BB962C8B-B14F-4D97-AF65-F5344CB8AC3E}">
        <p14:creationId xmlns:p14="http://schemas.microsoft.com/office/powerpoint/2010/main" val="872491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2588" y="685800"/>
            <a:ext cx="6092825"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endParaRPr lang="en-US" dirty="0"/>
          </a:p>
        </p:txBody>
      </p:sp>
    </p:spTree>
    <p:extLst>
      <p:ext uri="{BB962C8B-B14F-4D97-AF65-F5344CB8AC3E}">
        <p14:creationId xmlns:p14="http://schemas.microsoft.com/office/powerpoint/2010/main" val="3547253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171450" indent="-171450">
              <a:buFontTx/>
              <a:buChar char="-"/>
            </a:pPr>
            <a:r>
              <a:rPr lang="en-SK" dirty="0"/>
              <a:t>play in band</a:t>
            </a:r>
          </a:p>
          <a:p>
            <a:pPr marL="171450" indent="-171450">
              <a:buFontTx/>
              <a:buChar char="-"/>
            </a:pPr>
            <a:r>
              <a:rPr lang="en-SK" dirty="0"/>
              <a:t>riding horse</a:t>
            </a:r>
          </a:p>
          <a:p>
            <a:pPr marL="171450" indent="-171450">
              <a:buFontTx/>
              <a:buChar char="-"/>
            </a:pPr>
            <a:r>
              <a:rPr lang="en-SK" dirty="0"/>
              <a:t>playing basketbal</a:t>
            </a:r>
          </a:p>
        </p:txBody>
      </p:sp>
    </p:spTree>
    <p:extLst>
      <p:ext uri="{BB962C8B-B14F-4D97-AF65-F5344CB8AC3E}">
        <p14:creationId xmlns:p14="http://schemas.microsoft.com/office/powerpoint/2010/main" val="4124966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2588" y="685800"/>
            <a:ext cx="6092825"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r>
              <a:rPr lang="en-GB" b="1" dirty="0"/>
              <a:t>Dart App</a:t>
            </a:r>
            <a:endParaRPr lang="en-GB" dirty="0"/>
          </a:p>
          <a:p>
            <a:pPr>
              <a:buFont typeface="Arial" panose="020B0604020202020204" pitchFamily="34" charset="0"/>
              <a:buChar char="•"/>
            </a:pPr>
            <a:r>
              <a:rPr lang="en-GB" dirty="0"/>
              <a:t>Composes widgets into the desired UI.</a:t>
            </a:r>
          </a:p>
          <a:p>
            <a:pPr>
              <a:buFont typeface="Arial" panose="020B0604020202020204" pitchFamily="34" charset="0"/>
              <a:buChar char="•"/>
            </a:pPr>
            <a:r>
              <a:rPr lang="en-GB" dirty="0"/>
              <a:t>Implements business logic.</a:t>
            </a:r>
          </a:p>
          <a:p>
            <a:pPr>
              <a:buFont typeface="Arial" panose="020B0604020202020204" pitchFamily="34" charset="0"/>
              <a:buChar char="•"/>
            </a:pPr>
            <a:r>
              <a:rPr lang="en-GB" dirty="0"/>
              <a:t>Owned by app developer.</a:t>
            </a:r>
          </a:p>
          <a:p>
            <a:endParaRPr lang="en-GB" b="1" dirty="0"/>
          </a:p>
          <a:p>
            <a:r>
              <a:rPr lang="en-GB" b="1" dirty="0"/>
              <a:t>Framework</a:t>
            </a:r>
            <a:r>
              <a:rPr lang="en-GB" dirty="0"/>
              <a:t> (</a:t>
            </a:r>
            <a:r>
              <a:rPr lang="en-GB" dirty="0">
                <a:hlinkClick r:id="rId3"/>
              </a:rPr>
              <a:t>source code</a:t>
            </a:r>
            <a:r>
              <a:rPr lang="en-GB" dirty="0"/>
              <a:t>)</a:t>
            </a:r>
          </a:p>
          <a:p>
            <a:pPr>
              <a:buFont typeface="Arial" panose="020B0604020202020204" pitchFamily="34" charset="0"/>
              <a:buChar char="•"/>
            </a:pPr>
            <a:r>
              <a:rPr lang="en-GB" dirty="0"/>
              <a:t>Provides higher-level API to build high-quality apps (for example, widgets, hit-testing, gesture detection, accessibility, text input).</a:t>
            </a:r>
          </a:p>
          <a:p>
            <a:pPr>
              <a:buFont typeface="Arial" panose="020B0604020202020204" pitchFamily="34" charset="0"/>
              <a:buChar char="•"/>
            </a:pPr>
            <a:r>
              <a:rPr lang="en-GB" dirty="0"/>
              <a:t>Composites the app's widget tree into a scene.</a:t>
            </a:r>
          </a:p>
          <a:p>
            <a:pPr>
              <a:buFont typeface="Arial" panose="020B0604020202020204" pitchFamily="34" charset="0"/>
              <a:buChar char="•"/>
            </a:pPr>
            <a:endParaRPr lang="en-GB" dirty="0"/>
          </a:p>
          <a:p>
            <a:r>
              <a:rPr lang="en-GB" b="1" dirty="0"/>
              <a:t>Engine</a:t>
            </a:r>
            <a:r>
              <a:rPr lang="en-GB" dirty="0"/>
              <a:t> (</a:t>
            </a:r>
            <a:r>
              <a:rPr lang="en-GB" dirty="0">
                <a:hlinkClick r:id="rId4"/>
              </a:rPr>
              <a:t>source code</a:t>
            </a:r>
            <a:r>
              <a:rPr lang="en-GB" dirty="0"/>
              <a:t>)</a:t>
            </a:r>
          </a:p>
          <a:p>
            <a:pPr>
              <a:buFont typeface="Arial" panose="020B0604020202020204" pitchFamily="34" charset="0"/>
              <a:buChar char="•"/>
            </a:pPr>
            <a:r>
              <a:rPr lang="en-GB" dirty="0"/>
              <a:t>Responsible for rasterizing composited scenes.</a:t>
            </a:r>
          </a:p>
          <a:p>
            <a:pPr>
              <a:buFont typeface="Arial" panose="020B0604020202020204" pitchFamily="34" charset="0"/>
              <a:buChar char="•"/>
            </a:pPr>
            <a:r>
              <a:rPr lang="en-GB" dirty="0"/>
              <a:t>Provides low-level implementation of Flutter's core APIs (for example, graphics, text layout, Dart runtime).</a:t>
            </a:r>
          </a:p>
          <a:p>
            <a:pPr>
              <a:buFont typeface="Arial" panose="020B0604020202020204" pitchFamily="34" charset="0"/>
              <a:buChar char="•"/>
            </a:pPr>
            <a:r>
              <a:rPr lang="en-GB" dirty="0"/>
              <a:t>Exposes its functionality to the framework using the </a:t>
            </a:r>
            <a:r>
              <a:rPr lang="en-GB" b="1" dirty="0" err="1"/>
              <a:t>dart:ui</a:t>
            </a:r>
            <a:r>
              <a:rPr lang="en-GB" b="1" dirty="0"/>
              <a:t> API</a:t>
            </a:r>
            <a:r>
              <a:rPr lang="en-GB" dirty="0"/>
              <a:t>.</a:t>
            </a:r>
          </a:p>
          <a:p>
            <a:pPr>
              <a:buFont typeface="Arial" panose="020B0604020202020204" pitchFamily="34" charset="0"/>
              <a:buChar char="•"/>
            </a:pPr>
            <a:r>
              <a:rPr lang="en-GB" dirty="0"/>
              <a:t>Integrates with a specific platform using the Engine's </a:t>
            </a:r>
            <a:r>
              <a:rPr lang="en-GB" b="1" dirty="0"/>
              <a:t>Embedder API</a:t>
            </a:r>
            <a:r>
              <a:rPr lang="en-GB" dirty="0"/>
              <a:t>.</a:t>
            </a:r>
          </a:p>
          <a:p>
            <a:endParaRPr lang="en-GB" b="1" dirty="0"/>
          </a:p>
          <a:p>
            <a:r>
              <a:rPr lang="en-GB" b="1" dirty="0"/>
              <a:t>Embedder</a:t>
            </a:r>
            <a:r>
              <a:rPr lang="en-GB" dirty="0"/>
              <a:t> (</a:t>
            </a:r>
            <a:r>
              <a:rPr lang="en-GB" dirty="0">
                <a:hlinkClick r:id="rId5"/>
              </a:rPr>
              <a:t>source code</a:t>
            </a:r>
            <a:r>
              <a:rPr lang="en-GB" dirty="0"/>
              <a:t>)</a:t>
            </a:r>
          </a:p>
          <a:p>
            <a:pPr>
              <a:buFont typeface="Arial" panose="020B0604020202020204" pitchFamily="34" charset="0"/>
              <a:buChar char="•"/>
            </a:pPr>
            <a:r>
              <a:rPr lang="en-GB" dirty="0"/>
              <a:t>Coordinates with the underlying operating system for access to services like rendering surfaces, accessibility, and input.</a:t>
            </a:r>
          </a:p>
          <a:p>
            <a:pPr>
              <a:buFont typeface="Arial" panose="020B0604020202020204" pitchFamily="34" charset="0"/>
              <a:buChar char="•"/>
            </a:pPr>
            <a:r>
              <a:rPr lang="en-GB" dirty="0"/>
              <a:t>Manages the event loop.</a:t>
            </a:r>
          </a:p>
          <a:p>
            <a:pPr>
              <a:buFont typeface="Arial" panose="020B0604020202020204" pitchFamily="34" charset="0"/>
              <a:buChar char="•"/>
            </a:pPr>
            <a:r>
              <a:rPr lang="en-GB" dirty="0"/>
              <a:t>Exposes </a:t>
            </a:r>
            <a:r>
              <a:rPr lang="en-GB" b="1" dirty="0"/>
              <a:t>platform-specific API</a:t>
            </a:r>
            <a:r>
              <a:rPr lang="en-GB" dirty="0"/>
              <a:t> to integrate the Embedder into apps.</a:t>
            </a:r>
          </a:p>
          <a:p>
            <a:endParaRPr lang="en-GB" b="1" dirty="0"/>
          </a:p>
          <a:p>
            <a:r>
              <a:rPr lang="en-GB" b="1" dirty="0"/>
              <a:t>Runner</a:t>
            </a:r>
            <a:endParaRPr lang="en-GB" dirty="0"/>
          </a:p>
          <a:p>
            <a:pPr>
              <a:buFont typeface="Arial" panose="020B0604020202020204" pitchFamily="34" charset="0"/>
              <a:buChar char="•"/>
            </a:pPr>
            <a:r>
              <a:rPr lang="en-GB" dirty="0"/>
              <a:t>Composes the pieces exposed by the platform-specific API of the Embedder into an app package runnable on the target platform.</a:t>
            </a:r>
          </a:p>
          <a:p>
            <a:pPr>
              <a:buFont typeface="Arial" panose="020B0604020202020204" pitchFamily="34" charset="0"/>
              <a:buChar char="•"/>
            </a:pPr>
            <a:r>
              <a:rPr lang="en-GB" dirty="0"/>
              <a:t>Part of app template generated by flutter create, owned by app developer.</a:t>
            </a:r>
          </a:p>
          <a:p>
            <a:endParaRPr lang="en-US" dirty="0"/>
          </a:p>
        </p:txBody>
      </p:sp>
    </p:spTree>
    <p:extLst>
      <p:ext uri="{BB962C8B-B14F-4D97-AF65-F5344CB8AC3E}">
        <p14:creationId xmlns:p14="http://schemas.microsoft.com/office/powerpoint/2010/main" val="3920025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2588" y="685800"/>
            <a:ext cx="6092825"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r>
              <a:rPr lang="en-GB" dirty="0"/>
              <a:t>Flutter lets your existing Android team deliver for iOS too, stretching your talent further. Your users won't notice it's not native code – Flutter looks and performs great. Designers will be thrilled by how easily their visions come to life. The development speed gains will transform how quickly your team can ship new features and updates.</a:t>
            </a:r>
            <a:endParaRPr lang="en-US" dirty="0"/>
          </a:p>
        </p:txBody>
      </p:sp>
    </p:spTree>
    <p:extLst>
      <p:ext uri="{BB962C8B-B14F-4D97-AF65-F5344CB8AC3E}">
        <p14:creationId xmlns:p14="http://schemas.microsoft.com/office/powerpoint/2010/main" val="564461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Hlavička sekcie">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663592" y="3419476"/>
            <a:ext cx="21029832" cy="5705475"/>
          </a:xfrm>
          <a:prstGeom prst="rect">
            <a:avLst/>
          </a:prstGeom>
        </p:spPr>
        <p:txBody>
          <a:bodyPr anchor="b"/>
          <a:lstStyle>
            <a:lvl1pPr>
              <a:defRPr sz="11900"/>
            </a:lvl1pPr>
          </a:lstStyle>
          <a:p>
            <a:r>
              <a:t>Title Text</a:t>
            </a:r>
          </a:p>
        </p:txBody>
      </p:sp>
      <p:sp>
        <p:nvSpPr>
          <p:cNvPr id="30" name="Body Level One…"/>
          <p:cNvSpPr txBox="1">
            <a:spLocks noGrp="1"/>
          </p:cNvSpPr>
          <p:nvPr>
            <p:ph type="body" sz="quarter" idx="1"/>
          </p:nvPr>
        </p:nvSpPr>
        <p:spPr>
          <a:xfrm>
            <a:off x="1663592" y="9178927"/>
            <a:ext cx="21029832" cy="3000375"/>
          </a:xfrm>
          <a:prstGeom prst="rect">
            <a:avLst/>
          </a:prstGeom>
        </p:spPr>
        <p:txBody>
          <a:bodyPr/>
          <a:lstStyle>
            <a:lvl1pPr marL="0" indent="0">
              <a:buSzTx/>
              <a:buFontTx/>
              <a:buNone/>
              <a:defRPr sz="4800">
                <a:solidFill>
                  <a:srgbClr val="888888"/>
                </a:solidFill>
              </a:defRPr>
            </a:lvl1pPr>
            <a:lvl2pPr marL="0" indent="914353">
              <a:buSzTx/>
              <a:buFontTx/>
              <a:buNone/>
              <a:defRPr sz="4800">
                <a:solidFill>
                  <a:srgbClr val="888888"/>
                </a:solidFill>
              </a:defRPr>
            </a:lvl2pPr>
            <a:lvl3pPr marL="0" indent="1828708">
              <a:buSzTx/>
              <a:buFontTx/>
              <a:buNone/>
              <a:defRPr sz="4800">
                <a:solidFill>
                  <a:srgbClr val="888888"/>
                </a:solidFill>
              </a:defRPr>
            </a:lvl3pPr>
            <a:lvl4pPr marL="0" indent="2743062">
              <a:buSzTx/>
              <a:buFontTx/>
              <a:buNone/>
              <a:defRPr sz="4800">
                <a:solidFill>
                  <a:srgbClr val="888888"/>
                </a:solidFill>
              </a:defRPr>
            </a:lvl4pPr>
            <a:lvl5pPr marL="0" indent="3657417">
              <a:buSzTx/>
              <a:buFontTx/>
              <a:buNone/>
              <a:defRPr sz="4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xfrm>
            <a:off x="22293015" y="12881590"/>
            <a:ext cx="413108" cy="39247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Dva obsahy">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1676291" y="3651250"/>
            <a:ext cx="10362526" cy="870267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xfrm>
            <a:off x="22293015" y="12881590"/>
            <a:ext cx="413108" cy="39247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orovnanie">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679467" y="730251"/>
            <a:ext cx="21029832" cy="2651126"/>
          </a:xfrm>
          <a:prstGeom prst="rect">
            <a:avLst/>
          </a:prstGeom>
        </p:spPr>
        <p:txBody>
          <a:bodyPr/>
          <a:lstStyle/>
          <a:p>
            <a:r>
              <a:t>Title Text</a:t>
            </a:r>
          </a:p>
        </p:txBody>
      </p:sp>
      <p:sp>
        <p:nvSpPr>
          <p:cNvPr id="48" name="Body Level One…"/>
          <p:cNvSpPr txBox="1">
            <a:spLocks noGrp="1"/>
          </p:cNvSpPr>
          <p:nvPr>
            <p:ph type="body" sz="quarter" idx="1"/>
          </p:nvPr>
        </p:nvSpPr>
        <p:spPr>
          <a:xfrm>
            <a:off x="1679467" y="3362326"/>
            <a:ext cx="10314904" cy="1647825"/>
          </a:xfrm>
          <a:prstGeom prst="rect">
            <a:avLst/>
          </a:prstGeom>
        </p:spPr>
        <p:txBody>
          <a:bodyPr anchor="b"/>
          <a:lstStyle>
            <a:lvl1pPr marL="0" indent="0">
              <a:buSzTx/>
              <a:buFontTx/>
              <a:buNone/>
              <a:defRPr sz="4800" b="1"/>
            </a:lvl1pPr>
            <a:lvl2pPr marL="0" indent="914353">
              <a:buSzTx/>
              <a:buFontTx/>
              <a:buNone/>
              <a:defRPr sz="4800" b="1"/>
            </a:lvl2pPr>
            <a:lvl3pPr marL="0" indent="1828708">
              <a:buSzTx/>
              <a:buFontTx/>
              <a:buNone/>
              <a:defRPr sz="4800" b="1"/>
            </a:lvl3pPr>
            <a:lvl4pPr marL="0" indent="2743062">
              <a:buSzTx/>
              <a:buFontTx/>
              <a:buNone/>
              <a:defRPr sz="4800" b="1"/>
            </a:lvl4pPr>
            <a:lvl5pPr marL="0" indent="3657417">
              <a:buSzTx/>
              <a:buFontTx/>
              <a:buNone/>
              <a:defRPr sz="48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21"/>
          </p:nvPr>
        </p:nvSpPr>
        <p:spPr>
          <a:xfrm>
            <a:off x="12343597" y="3362326"/>
            <a:ext cx="10365701" cy="1647825"/>
          </a:xfrm>
          <a:prstGeom prst="rect">
            <a:avLst/>
          </a:prstGeom>
        </p:spPr>
        <p:txBody>
          <a:bodyPr anchor="b"/>
          <a:lstStyle/>
          <a:p>
            <a:pPr marL="0" indent="0">
              <a:buSzTx/>
              <a:buFontTx/>
              <a:buNone/>
              <a:defRPr sz="4800" b="1"/>
            </a:pPr>
            <a:endParaRPr/>
          </a:p>
        </p:txBody>
      </p:sp>
      <p:sp>
        <p:nvSpPr>
          <p:cNvPr id="50" name="Slide Number"/>
          <p:cNvSpPr txBox="1">
            <a:spLocks noGrp="1"/>
          </p:cNvSpPr>
          <p:nvPr>
            <p:ph type="sldNum" sz="quarter" idx="2"/>
          </p:nvPr>
        </p:nvSpPr>
        <p:spPr>
          <a:xfrm>
            <a:off x="22293015" y="12881590"/>
            <a:ext cx="413108" cy="39247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Len nadpis">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xfrm>
            <a:off x="22293015" y="12881590"/>
            <a:ext cx="413108" cy="39247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rázdna">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Obsah s popisom">
    <p:spTree>
      <p:nvGrpSpPr>
        <p:cNvPr id="1" name=""/>
        <p:cNvGrpSpPr/>
        <p:nvPr/>
      </p:nvGrpSpPr>
      <p:grpSpPr>
        <a:xfrm>
          <a:off x="0" y="0"/>
          <a:ext cx="0" cy="0"/>
          <a:chOff x="0" y="0"/>
          <a:chExt cx="0" cy="0"/>
        </a:xfrm>
      </p:grpSpPr>
      <p:sp>
        <p:nvSpPr>
          <p:cNvPr id="72" name="Title Text"/>
          <p:cNvSpPr txBox="1">
            <a:spLocks noGrp="1"/>
          </p:cNvSpPr>
          <p:nvPr>
            <p:ph type="title"/>
          </p:nvPr>
        </p:nvSpPr>
        <p:spPr>
          <a:xfrm>
            <a:off x="1679468" y="914400"/>
            <a:ext cx="7863962" cy="3200400"/>
          </a:xfrm>
          <a:prstGeom prst="rect">
            <a:avLst/>
          </a:prstGeom>
        </p:spPr>
        <p:txBody>
          <a:bodyPr anchor="b"/>
          <a:lstStyle>
            <a:lvl1pPr>
              <a:defRPr sz="6400"/>
            </a:lvl1pPr>
          </a:lstStyle>
          <a:p>
            <a:r>
              <a:t>Title Text</a:t>
            </a:r>
          </a:p>
        </p:txBody>
      </p:sp>
      <p:sp>
        <p:nvSpPr>
          <p:cNvPr id="73" name="Body Level One…"/>
          <p:cNvSpPr txBox="1">
            <a:spLocks noGrp="1"/>
          </p:cNvSpPr>
          <p:nvPr>
            <p:ph type="body" sz="half" idx="1"/>
          </p:nvPr>
        </p:nvSpPr>
        <p:spPr>
          <a:xfrm>
            <a:off x="10365700" y="1974850"/>
            <a:ext cx="12343598" cy="9747251"/>
          </a:xfrm>
          <a:prstGeom prst="rect">
            <a:avLst/>
          </a:prstGeom>
        </p:spPr>
        <p:txBody>
          <a:bodyPr/>
          <a:lstStyle>
            <a:lvl1pPr>
              <a:defRPr sz="6400"/>
            </a:lvl1pPr>
            <a:lvl2pPr marL="1436841" indent="-522487">
              <a:defRPr sz="6400"/>
            </a:lvl2pPr>
            <a:lvl3pPr marL="2438278" indent="-609569">
              <a:defRPr sz="6400"/>
            </a:lvl3pPr>
            <a:lvl4pPr marL="3474546" indent="-731483">
              <a:defRPr sz="6400"/>
            </a:lvl4pPr>
            <a:lvl5pPr marL="4388899" indent="-731483">
              <a:defRPr sz="6400"/>
            </a:lvl5p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quarter" idx="21"/>
          </p:nvPr>
        </p:nvSpPr>
        <p:spPr>
          <a:xfrm>
            <a:off x="1679468" y="4114800"/>
            <a:ext cx="7863962" cy="7623176"/>
          </a:xfrm>
          <a:prstGeom prst="rect">
            <a:avLst/>
          </a:prstGeom>
        </p:spPr>
        <p:txBody>
          <a:bodyPr/>
          <a:lstStyle/>
          <a:p>
            <a:pPr marL="0" indent="0">
              <a:buSzTx/>
              <a:buFontTx/>
              <a:buNone/>
              <a:defRPr sz="3200"/>
            </a:pPr>
            <a:endParaRPr/>
          </a:p>
        </p:txBody>
      </p:sp>
      <p:sp>
        <p:nvSpPr>
          <p:cNvPr id="75" name="Slide Number"/>
          <p:cNvSpPr txBox="1">
            <a:spLocks noGrp="1"/>
          </p:cNvSpPr>
          <p:nvPr>
            <p:ph type="sldNum" sz="quarter" idx="2"/>
          </p:nvPr>
        </p:nvSpPr>
        <p:spPr>
          <a:xfrm>
            <a:off x="22293015" y="12881590"/>
            <a:ext cx="413108" cy="39247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Obrázok s popisom">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679468" y="914400"/>
            <a:ext cx="7863962" cy="3200400"/>
          </a:xfrm>
          <a:prstGeom prst="rect">
            <a:avLst/>
          </a:prstGeom>
        </p:spPr>
        <p:txBody>
          <a:bodyPr anchor="b"/>
          <a:lstStyle>
            <a:lvl1pPr>
              <a:defRPr sz="6400"/>
            </a:lvl1pPr>
          </a:lstStyle>
          <a:p>
            <a:r>
              <a:t>Title Text</a:t>
            </a:r>
          </a:p>
        </p:txBody>
      </p:sp>
      <p:sp>
        <p:nvSpPr>
          <p:cNvPr id="83" name="Picture Placeholder 2"/>
          <p:cNvSpPr>
            <a:spLocks noGrp="1"/>
          </p:cNvSpPr>
          <p:nvPr>
            <p:ph type="pic" sz="half" idx="21"/>
          </p:nvPr>
        </p:nvSpPr>
        <p:spPr>
          <a:xfrm>
            <a:off x="10365700" y="1974850"/>
            <a:ext cx="12343598" cy="9747251"/>
          </a:xfrm>
          <a:prstGeom prst="rect">
            <a:avLst/>
          </a:prstGeom>
        </p:spPr>
        <p:txBody>
          <a:bodyPr lIns="91439" rIns="91439">
            <a:noAutofit/>
          </a:bodyPr>
          <a:lstStyle/>
          <a:p>
            <a:endParaRPr/>
          </a:p>
        </p:txBody>
      </p:sp>
      <p:sp>
        <p:nvSpPr>
          <p:cNvPr id="84" name="Body Level One…"/>
          <p:cNvSpPr txBox="1">
            <a:spLocks noGrp="1"/>
          </p:cNvSpPr>
          <p:nvPr>
            <p:ph type="body" sz="quarter" idx="1"/>
          </p:nvPr>
        </p:nvSpPr>
        <p:spPr>
          <a:xfrm>
            <a:off x="1679468" y="4114800"/>
            <a:ext cx="7863962" cy="7623176"/>
          </a:xfrm>
          <a:prstGeom prst="rect">
            <a:avLst/>
          </a:prstGeom>
        </p:spPr>
        <p:txBody>
          <a:bodyPr/>
          <a:lstStyle>
            <a:lvl1pPr marL="0" indent="0">
              <a:buSzTx/>
              <a:buFontTx/>
              <a:buNone/>
              <a:defRPr sz="3200"/>
            </a:lvl1pPr>
            <a:lvl2pPr marL="0" indent="914353">
              <a:buSzTx/>
              <a:buFontTx/>
              <a:buNone/>
              <a:defRPr sz="3200"/>
            </a:lvl2pPr>
            <a:lvl3pPr marL="0" indent="1828708">
              <a:buSzTx/>
              <a:buFontTx/>
              <a:buNone/>
              <a:defRPr sz="3200"/>
            </a:lvl3pPr>
            <a:lvl4pPr marL="0" indent="2743062">
              <a:buSzTx/>
              <a:buFontTx/>
              <a:buNone/>
              <a:defRPr sz="3200"/>
            </a:lvl4pPr>
            <a:lvl5pPr marL="0" indent="3657417">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xfrm>
            <a:off x="22293015" y="12881590"/>
            <a:ext cx="413108" cy="39247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E58D8A-7F7C-C91F-502C-763B5EF3E34D}"/>
              </a:ext>
            </a:extLst>
          </p:cNvPr>
          <p:cNvSpPr>
            <a:spLocks noGrp="1"/>
          </p:cNvSpPr>
          <p:nvPr>
            <p:ph type="sldNum" sz="quarter" idx="10"/>
          </p:nvPr>
        </p:nvSpPr>
        <p:spPr/>
        <p:txBody>
          <a:bodyPr/>
          <a:lstStyle/>
          <a:p>
            <a:fld id="{86CB4B4D-7CA3-9044-876B-883B54F8677D}" type="slidenum">
              <a:rPr lang="en-SK" smtClean="0"/>
              <a:t>‹#›</a:t>
            </a:fld>
            <a:endParaRPr lang="en-SK"/>
          </a:p>
        </p:txBody>
      </p:sp>
    </p:spTree>
    <p:extLst>
      <p:ext uri="{BB962C8B-B14F-4D97-AF65-F5344CB8AC3E}">
        <p14:creationId xmlns:p14="http://schemas.microsoft.com/office/powerpoint/2010/main" val="368504314"/>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291" y="730251"/>
            <a:ext cx="21029832"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1676291" y="3651250"/>
            <a:ext cx="21029832" cy="8702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22293014" y="12881590"/>
            <a:ext cx="413109" cy="392471"/>
          </a:xfrm>
          <a:prstGeom prst="rect">
            <a:avLst/>
          </a:prstGeom>
          <a:ln w="12700">
            <a:miter lim="400000"/>
          </a:ln>
        </p:spPr>
        <p:txBody>
          <a:bodyPr wrap="none" lIns="45719" rIns="45719" anchor="ctr">
            <a:spAutoFit/>
          </a:bodyPr>
          <a:lstStyle>
            <a:lvl1pPr algn="r">
              <a:defRPr sz="24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Lst>
  <p:transition spd="med"/>
  <p:txStyles>
    <p:titleStyle>
      <a:lvl1pPr marL="0" marR="0" indent="0" algn="l" defTabSz="1828708" rtl="0" latinLnBrk="0">
        <a:lnSpc>
          <a:spcPct val="90000"/>
        </a:lnSpc>
        <a:spcBef>
          <a:spcPts val="0"/>
        </a:spcBef>
        <a:spcAft>
          <a:spcPts val="0"/>
        </a:spcAft>
        <a:buClrTx/>
        <a:buSzTx/>
        <a:buFontTx/>
        <a:buNone/>
        <a:tabLst/>
        <a:defRPr sz="8800" b="0" i="0" u="none" strike="noStrike" cap="none" spc="0" baseline="0">
          <a:solidFill>
            <a:srgbClr val="000000"/>
          </a:solidFill>
          <a:uFillTx/>
          <a:latin typeface="Calibri Light"/>
          <a:ea typeface="Calibri Light"/>
          <a:cs typeface="Calibri Light"/>
          <a:sym typeface="Calibri Light"/>
        </a:defRPr>
      </a:lvl1pPr>
      <a:lvl2pPr marL="0" marR="0" indent="0" algn="l" defTabSz="1828708" rtl="0" latinLnBrk="0">
        <a:lnSpc>
          <a:spcPct val="90000"/>
        </a:lnSpc>
        <a:spcBef>
          <a:spcPts val="0"/>
        </a:spcBef>
        <a:spcAft>
          <a:spcPts val="0"/>
        </a:spcAft>
        <a:buClrTx/>
        <a:buSzTx/>
        <a:buFontTx/>
        <a:buNone/>
        <a:tabLst/>
        <a:defRPr sz="8800" b="0" i="0" u="none" strike="noStrike" cap="none" spc="0" baseline="0">
          <a:solidFill>
            <a:srgbClr val="000000"/>
          </a:solidFill>
          <a:uFillTx/>
          <a:latin typeface="Calibri Light"/>
          <a:ea typeface="Calibri Light"/>
          <a:cs typeface="Calibri Light"/>
          <a:sym typeface="Calibri Light"/>
        </a:defRPr>
      </a:lvl2pPr>
      <a:lvl3pPr marL="0" marR="0" indent="0" algn="l" defTabSz="1828708" rtl="0" latinLnBrk="0">
        <a:lnSpc>
          <a:spcPct val="90000"/>
        </a:lnSpc>
        <a:spcBef>
          <a:spcPts val="0"/>
        </a:spcBef>
        <a:spcAft>
          <a:spcPts val="0"/>
        </a:spcAft>
        <a:buClrTx/>
        <a:buSzTx/>
        <a:buFontTx/>
        <a:buNone/>
        <a:tabLst/>
        <a:defRPr sz="8800" b="0" i="0" u="none" strike="noStrike" cap="none" spc="0" baseline="0">
          <a:solidFill>
            <a:srgbClr val="000000"/>
          </a:solidFill>
          <a:uFillTx/>
          <a:latin typeface="Calibri Light"/>
          <a:ea typeface="Calibri Light"/>
          <a:cs typeface="Calibri Light"/>
          <a:sym typeface="Calibri Light"/>
        </a:defRPr>
      </a:lvl3pPr>
      <a:lvl4pPr marL="0" marR="0" indent="0" algn="l" defTabSz="1828708" rtl="0" latinLnBrk="0">
        <a:lnSpc>
          <a:spcPct val="90000"/>
        </a:lnSpc>
        <a:spcBef>
          <a:spcPts val="0"/>
        </a:spcBef>
        <a:spcAft>
          <a:spcPts val="0"/>
        </a:spcAft>
        <a:buClrTx/>
        <a:buSzTx/>
        <a:buFontTx/>
        <a:buNone/>
        <a:tabLst/>
        <a:defRPr sz="8800" b="0" i="0" u="none" strike="noStrike" cap="none" spc="0" baseline="0">
          <a:solidFill>
            <a:srgbClr val="000000"/>
          </a:solidFill>
          <a:uFillTx/>
          <a:latin typeface="Calibri Light"/>
          <a:ea typeface="Calibri Light"/>
          <a:cs typeface="Calibri Light"/>
          <a:sym typeface="Calibri Light"/>
        </a:defRPr>
      </a:lvl4pPr>
      <a:lvl5pPr marL="0" marR="0" indent="0" algn="l" defTabSz="1828708" rtl="0" latinLnBrk="0">
        <a:lnSpc>
          <a:spcPct val="90000"/>
        </a:lnSpc>
        <a:spcBef>
          <a:spcPts val="0"/>
        </a:spcBef>
        <a:spcAft>
          <a:spcPts val="0"/>
        </a:spcAft>
        <a:buClrTx/>
        <a:buSzTx/>
        <a:buFontTx/>
        <a:buNone/>
        <a:tabLst/>
        <a:defRPr sz="8800" b="0" i="0" u="none" strike="noStrike" cap="none" spc="0" baseline="0">
          <a:solidFill>
            <a:srgbClr val="000000"/>
          </a:solidFill>
          <a:uFillTx/>
          <a:latin typeface="Calibri Light"/>
          <a:ea typeface="Calibri Light"/>
          <a:cs typeface="Calibri Light"/>
          <a:sym typeface="Calibri Light"/>
        </a:defRPr>
      </a:lvl5pPr>
      <a:lvl6pPr marL="0" marR="0" indent="0" algn="l" defTabSz="1828708" rtl="0" latinLnBrk="0">
        <a:lnSpc>
          <a:spcPct val="90000"/>
        </a:lnSpc>
        <a:spcBef>
          <a:spcPts val="0"/>
        </a:spcBef>
        <a:spcAft>
          <a:spcPts val="0"/>
        </a:spcAft>
        <a:buClrTx/>
        <a:buSzTx/>
        <a:buFontTx/>
        <a:buNone/>
        <a:tabLst/>
        <a:defRPr sz="8800" b="0" i="0" u="none" strike="noStrike" cap="none" spc="0" baseline="0">
          <a:solidFill>
            <a:srgbClr val="000000"/>
          </a:solidFill>
          <a:uFillTx/>
          <a:latin typeface="Calibri Light"/>
          <a:ea typeface="Calibri Light"/>
          <a:cs typeface="Calibri Light"/>
          <a:sym typeface="Calibri Light"/>
        </a:defRPr>
      </a:lvl6pPr>
      <a:lvl7pPr marL="0" marR="0" indent="0" algn="l" defTabSz="1828708" rtl="0" latinLnBrk="0">
        <a:lnSpc>
          <a:spcPct val="90000"/>
        </a:lnSpc>
        <a:spcBef>
          <a:spcPts val="0"/>
        </a:spcBef>
        <a:spcAft>
          <a:spcPts val="0"/>
        </a:spcAft>
        <a:buClrTx/>
        <a:buSzTx/>
        <a:buFontTx/>
        <a:buNone/>
        <a:tabLst/>
        <a:defRPr sz="8800" b="0" i="0" u="none" strike="noStrike" cap="none" spc="0" baseline="0">
          <a:solidFill>
            <a:srgbClr val="000000"/>
          </a:solidFill>
          <a:uFillTx/>
          <a:latin typeface="Calibri Light"/>
          <a:ea typeface="Calibri Light"/>
          <a:cs typeface="Calibri Light"/>
          <a:sym typeface="Calibri Light"/>
        </a:defRPr>
      </a:lvl7pPr>
      <a:lvl8pPr marL="0" marR="0" indent="0" algn="l" defTabSz="1828708" rtl="0" latinLnBrk="0">
        <a:lnSpc>
          <a:spcPct val="90000"/>
        </a:lnSpc>
        <a:spcBef>
          <a:spcPts val="0"/>
        </a:spcBef>
        <a:spcAft>
          <a:spcPts val="0"/>
        </a:spcAft>
        <a:buClrTx/>
        <a:buSzTx/>
        <a:buFontTx/>
        <a:buNone/>
        <a:tabLst/>
        <a:defRPr sz="8800" b="0" i="0" u="none" strike="noStrike" cap="none" spc="0" baseline="0">
          <a:solidFill>
            <a:srgbClr val="000000"/>
          </a:solidFill>
          <a:uFillTx/>
          <a:latin typeface="Calibri Light"/>
          <a:ea typeface="Calibri Light"/>
          <a:cs typeface="Calibri Light"/>
          <a:sym typeface="Calibri Light"/>
        </a:defRPr>
      </a:lvl8pPr>
      <a:lvl9pPr marL="0" marR="0" indent="0" algn="l" defTabSz="1828708" rtl="0" latinLnBrk="0">
        <a:lnSpc>
          <a:spcPct val="90000"/>
        </a:lnSpc>
        <a:spcBef>
          <a:spcPts val="0"/>
        </a:spcBef>
        <a:spcAft>
          <a:spcPts val="0"/>
        </a:spcAft>
        <a:buClrTx/>
        <a:buSzTx/>
        <a:buFontTx/>
        <a:buNone/>
        <a:tabLst/>
        <a:defRPr sz="8800" b="0" i="0" u="none" strike="noStrike" cap="none" spc="0" baseline="0">
          <a:solidFill>
            <a:srgbClr val="000000"/>
          </a:solidFill>
          <a:uFillTx/>
          <a:latin typeface="Calibri Light"/>
          <a:ea typeface="Calibri Light"/>
          <a:cs typeface="Calibri Light"/>
          <a:sym typeface="Calibri Light"/>
        </a:defRPr>
      </a:lvl9pPr>
    </p:titleStyle>
    <p:bodyStyle>
      <a:lvl1pPr marL="457176" marR="0" indent="-457176" algn="l" defTabSz="1828708"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1447727" marR="0" indent="-533373" algn="l" defTabSz="1828708"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2468756" marR="0" indent="-640047" algn="l" defTabSz="1828708"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3454227" marR="0" indent="-711164" algn="l" defTabSz="1828708"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4368581" marR="0" indent="-711164" algn="l" defTabSz="1828708"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5282936" marR="0" indent="-711164" algn="l" defTabSz="1828708"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6197290" marR="0" indent="-711164" algn="l" defTabSz="1828708"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7111644" marR="0" indent="-711164" algn="l" defTabSz="1828708"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8025997" marR="0" indent="-711163" algn="l" defTabSz="1828708"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p:bodyStyle>
    <p:otherStyle>
      <a:lvl1pPr marL="0" marR="0" indent="0" algn="r" defTabSz="4572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2286000" algn="r" defTabSz="4572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2743200" algn="r" defTabSz="4572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3200400" algn="r" defTabSz="4572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3657600" algn="r" defTabSz="4572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12.png"/><Relationship Id="rId9"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12.png"/><Relationship Id="rId9" Type="http://schemas.openxmlformats.org/officeDocument/2006/relationships/image" Target="../media/image6.png"/></Relationships>
</file>

<file path=ppt/slides/_rels/slide2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4.xml"/><Relationship Id="rId7" Type="http://schemas.openxmlformats.org/officeDocument/2006/relationships/notesSlide" Target="../notesSlides/notesSlide26.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9.xml"/><Relationship Id="rId5" Type="http://schemas.openxmlformats.org/officeDocument/2006/relationships/tags" Target="../tags/tag6.xml"/><Relationship Id="rId4" Type="http://schemas.openxmlformats.org/officeDocument/2006/relationships/tags" Target="../tags/tag5.xml"/><Relationship Id="rId9" Type="http://schemas.openxmlformats.org/officeDocument/2006/relationships/image" Target="../media/image24.png"/></Relationships>
</file>

<file path=ppt/slides/_rels/slide2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3.png"/><Relationship Id="rId10" Type="http://schemas.openxmlformats.org/officeDocument/2006/relationships/image" Target="../media/image25.png"/><Relationship Id="rId4" Type="http://schemas.openxmlformats.org/officeDocument/2006/relationships/image" Target="../media/image12.png"/><Relationship Id="rId9"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2.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Skupina 50"/>
          <p:cNvGrpSpPr/>
          <p:nvPr/>
        </p:nvGrpSpPr>
        <p:grpSpPr>
          <a:xfrm>
            <a:off x="-5557" y="0"/>
            <a:ext cx="24382414" cy="11217120"/>
            <a:chOff x="0" y="0"/>
            <a:chExt cx="24382413" cy="11217119"/>
          </a:xfrm>
        </p:grpSpPr>
        <p:pic>
          <p:nvPicPr>
            <p:cNvPr id="94" name="Grafický objekt 4" descr="Grafický objekt 4"/>
            <p:cNvPicPr>
              <a:picLocks noChangeAspect="1"/>
            </p:cNvPicPr>
            <p:nvPr/>
          </p:nvPicPr>
          <p:blipFill>
            <a:blip r:embed="rId3"/>
            <a:stretch>
              <a:fillRect/>
            </a:stretch>
          </p:blipFill>
          <p:spPr>
            <a:xfrm>
              <a:off x="-1" y="0"/>
              <a:ext cx="24382413" cy="11217120"/>
            </a:xfrm>
            <a:prstGeom prst="rect">
              <a:avLst/>
            </a:prstGeom>
            <a:ln w="12700" cap="flat">
              <a:noFill/>
              <a:miter lim="400000"/>
            </a:ln>
            <a:effectLst/>
          </p:spPr>
        </p:pic>
        <p:sp>
          <p:nvSpPr>
            <p:cNvPr id="95" name="Obdĺžnik 21"/>
            <p:cNvSpPr/>
            <p:nvPr/>
          </p:nvSpPr>
          <p:spPr>
            <a:xfrm>
              <a:off x="0" y="10885984"/>
              <a:ext cx="24382413" cy="228601"/>
            </a:xfrm>
            <a:prstGeom prst="rect">
              <a:avLst/>
            </a:prstGeom>
            <a:solidFill>
              <a:srgbClr val="49B1E5"/>
            </a:solidFill>
            <a:ln w="12700" cap="flat">
              <a:noFill/>
              <a:miter lim="400000"/>
            </a:ln>
            <a:effectLst/>
          </p:spPr>
          <p:txBody>
            <a:bodyPr wrap="square" lIns="45719" tIns="45719" rIns="45719" bIns="45719" numCol="1" anchor="ctr">
              <a:noAutofit/>
            </a:bodyPr>
            <a:lstStyle/>
            <a:p>
              <a:pPr algn="ctr">
                <a:defRPr>
                  <a:solidFill>
                    <a:srgbClr val="FFE699"/>
                  </a:solidFill>
                </a:defRPr>
              </a:pPr>
              <a:endParaRPr/>
            </a:p>
          </p:txBody>
        </p:sp>
      </p:grpSp>
      <p:sp>
        <p:nvSpPr>
          <p:cNvPr id="97" name="BlokTextu 18"/>
          <p:cNvSpPr txBox="1"/>
          <p:nvPr/>
        </p:nvSpPr>
        <p:spPr>
          <a:xfrm>
            <a:off x="4902777" y="3530763"/>
            <a:ext cx="14963065" cy="13234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8000" b="1" cap="all">
                <a:solidFill>
                  <a:srgbClr val="FFFFFF"/>
                </a:solidFill>
                <a:latin typeface="Arial"/>
                <a:ea typeface="Arial"/>
                <a:cs typeface="Arial"/>
                <a:sym typeface="Arial"/>
              </a:defRPr>
            </a:lvl1pPr>
          </a:lstStyle>
          <a:p>
            <a:r>
              <a:rPr lang="en-US" dirty="0"/>
              <a:t>Flutter Introduction</a:t>
            </a:r>
            <a:endParaRPr dirty="0"/>
          </a:p>
        </p:txBody>
      </p:sp>
      <p:sp>
        <p:nvSpPr>
          <p:cNvPr id="98" name="BlokTextu 22"/>
          <p:cNvSpPr txBox="1"/>
          <p:nvPr/>
        </p:nvSpPr>
        <p:spPr>
          <a:xfrm>
            <a:off x="18105121" y="10195511"/>
            <a:ext cx="4800965"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r">
              <a:defRPr sz="3200" b="1" cap="all">
                <a:solidFill>
                  <a:srgbClr val="FFFFFF"/>
                </a:solidFill>
                <a:latin typeface="Arial"/>
                <a:ea typeface="Arial"/>
                <a:cs typeface="Arial"/>
                <a:sym typeface="Arial"/>
              </a:defRPr>
            </a:lvl1pPr>
          </a:lstStyle>
          <a:p>
            <a:r>
              <a:rPr lang="en-US" dirty="0"/>
              <a:t>May</a:t>
            </a:r>
            <a:r>
              <a:rPr dirty="0"/>
              <a:t>, 2024</a:t>
            </a:r>
          </a:p>
        </p:txBody>
      </p:sp>
      <p:pic>
        <p:nvPicPr>
          <p:cNvPr id="99" name="Graphic 7" descr="Graphic 7"/>
          <p:cNvPicPr>
            <a:picLocks noChangeAspect="1"/>
          </p:cNvPicPr>
          <p:nvPr/>
        </p:nvPicPr>
        <p:blipFill>
          <a:blip r:embed="rId4"/>
          <a:stretch>
            <a:fillRect/>
          </a:stretch>
        </p:blipFill>
        <p:spPr>
          <a:xfrm>
            <a:off x="7308674" y="11496654"/>
            <a:ext cx="1799750" cy="1799750"/>
          </a:xfrm>
          <a:prstGeom prst="rect">
            <a:avLst/>
          </a:prstGeom>
          <a:ln w="12700">
            <a:miter lim="400000"/>
          </a:ln>
        </p:spPr>
      </p:pic>
      <p:pic>
        <p:nvPicPr>
          <p:cNvPr id="100" name="Grafický objekt 41" descr="Grafický objekt 41"/>
          <p:cNvPicPr>
            <a:picLocks noChangeAspect="1"/>
          </p:cNvPicPr>
          <p:nvPr/>
        </p:nvPicPr>
        <p:blipFill>
          <a:blip r:embed="rId5"/>
          <a:stretch>
            <a:fillRect/>
          </a:stretch>
        </p:blipFill>
        <p:spPr>
          <a:xfrm>
            <a:off x="9604422" y="11889740"/>
            <a:ext cx="695843" cy="1024434"/>
          </a:xfrm>
          <a:prstGeom prst="rect">
            <a:avLst/>
          </a:prstGeom>
          <a:ln w="12700">
            <a:miter lim="400000"/>
          </a:ln>
        </p:spPr>
      </p:pic>
      <p:sp>
        <p:nvSpPr>
          <p:cNvPr id="101" name="Rovná spojnica 44"/>
          <p:cNvSpPr/>
          <p:nvPr/>
        </p:nvSpPr>
        <p:spPr>
          <a:xfrm>
            <a:off x="6156787" y="6855025"/>
            <a:ext cx="3050436" cy="1"/>
          </a:xfrm>
          <a:prstGeom prst="line">
            <a:avLst/>
          </a:prstGeom>
          <a:ln w="31750">
            <a:solidFill>
              <a:srgbClr val="FFFFFF"/>
            </a:solidFill>
            <a:miter/>
          </a:ln>
        </p:spPr>
        <p:txBody>
          <a:bodyPr lIns="45719" rIns="45719"/>
          <a:lstStyle/>
          <a:p>
            <a:endParaRPr/>
          </a:p>
        </p:txBody>
      </p:sp>
      <p:sp>
        <p:nvSpPr>
          <p:cNvPr id="102" name="BlokTextu 45"/>
          <p:cNvSpPr txBox="1"/>
          <p:nvPr/>
        </p:nvSpPr>
        <p:spPr>
          <a:xfrm>
            <a:off x="8897387" y="6254862"/>
            <a:ext cx="6613388" cy="11029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7200" b="1" cap="all">
                <a:solidFill>
                  <a:srgbClr val="FFFFFF"/>
                </a:solidFill>
                <a:latin typeface="Arial"/>
                <a:ea typeface="Arial"/>
                <a:cs typeface="Arial"/>
                <a:sym typeface="Arial"/>
              </a:defRPr>
            </a:lvl1pPr>
          </a:lstStyle>
          <a:p>
            <a:r>
              <a:t>Tomáš IVAN</a:t>
            </a:r>
          </a:p>
        </p:txBody>
      </p:sp>
      <p:pic>
        <p:nvPicPr>
          <p:cNvPr id="103" name="Grafický objekt 48" descr="Grafický objekt 48"/>
          <p:cNvPicPr>
            <a:picLocks noChangeAspect="1"/>
          </p:cNvPicPr>
          <p:nvPr/>
        </p:nvPicPr>
        <p:blipFill>
          <a:blip r:embed="rId6"/>
          <a:stretch>
            <a:fillRect/>
          </a:stretch>
        </p:blipFill>
        <p:spPr>
          <a:xfrm>
            <a:off x="16960600" y="12163672"/>
            <a:ext cx="5915005" cy="557508"/>
          </a:xfrm>
          <a:prstGeom prst="rect">
            <a:avLst/>
          </a:prstGeom>
          <a:ln w="12700">
            <a:miter lim="400000"/>
          </a:ln>
        </p:spPr>
      </p:pic>
      <p:sp>
        <p:nvSpPr>
          <p:cNvPr id="104" name="Rovná spojnica 53"/>
          <p:cNvSpPr/>
          <p:nvPr/>
        </p:nvSpPr>
        <p:spPr>
          <a:xfrm>
            <a:off x="15164077" y="6855025"/>
            <a:ext cx="3050436" cy="1"/>
          </a:xfrm>
          <a:prstGeom prst="line">
            <a:avLst/>
          </a:prstGeom>
          <a:ln w="31750">
            <a:solidFill>
              <a:srgbClr val="FFFFFF"/>
            </a:solidFill>
            <a:miter/>
          </a:ln>
        </p:spPr>
        <p:txBody>
          <a:bodyPr lIns="45719" rIns="45719"/>
          <a:lstStyle/>
          <a:p>
            <a:endParaRPr/>
          </a:p>
        </p:txBody>
      </p:sp>
      <p:pic>
        <p:nvPicPr>
          <p:cNvPr id="105" name="Obrázok 2" descr="Obrázok 2"/>
          <p:cNvPicPr>
            <a:picLocks noChangeAspect="1"/>
          </p:cNvPicPr>
          <p:nvPr/>
        </p:nvPicPr>
        <p:blipFill>
          <a:blip r:embed="rId7"/>
          <a:stretch>
            <a:fillRect/>
          </a:stretch>
        </p:blipFill>
        <p:spPr>
          <a:xfrm>
            <a:off x="1326770" y="11779199"/>
            <a:ext cx="5485907" cy="1479601"/>
          </a:xfrm>
          <a:prstGeom prst="rect">
            <a:avLst/>
          </a:prstGeom>
          <a:ln w="12700">
            <a:miter lim="400000"/>
          </a:ln>
        </p:spPr>
      </p:pic>
      <p:pic>
        <p:nvPicPr>
          <p:cNvPr id="106" name="Grafický objekt 1" descr="Grafický objekt 1"/>
          <p:cNvPicPr>
            <a:picLocks noChangeAspect="1"/>
          </p:cNvPicPr>
          <p:nvPr/>
        </p:nvPicPr>
        <p:blipFill>
          <a:blip r:embed="rId8"/>
          <a:stretch>
            <a:fillRect/>
          </a:stretch>
        </p:blipFill>
        <p:spPr>
          <a:xfrm>
            <a:off x="15730685" y="0"/>
            <a:ext cx="8270314" cy="1448977"/>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8" name="Skupina 15"/>
          <p:cNvGrpSpPr/>
          <p:nvPr/>
        </p:nvGrpSpPr>
        <p:grpSpPr>
          <a:xfrm>
            <a:off x="-2" y="0"/>
            <a:ext cx="24382414" cy="11217120"/>
            <a:chOff x="0" y="0"/>
            <a:chExt cx="24382413" cy="11217119"/>
          </a:xfrm>
        </p:grpSpPr>
        <p:pic>
          <p:nvPicPr>
            <p:cNvPr id="186" name="Grafický objekt 16" descr="Grafický objekt 16"/>
            <p:cNvPicPr>
              <a:picLocks noChangeAspect="1"/>
            </p:cNvPicPr>
            <p:nvPr/>
          </p:nvPicPr>
          <p:blipFill>
            <a:blip r:embed="rId3"/>
            <a:stretch>
              <a:fillRect/>
            </a:stretch>
          </p:blipFill>
          <p:spPr>
            <a:xfrm>
              <a:off x="-1" y="0"/>
              <a:ext cx="24382413" cy="11217120"/>
            </a:xfrm>
            <a:prstGeom prst="rect">
              <a:avLst/>
            </a:prstGeom>
            <a:ln w="12700" cap="flat">
              <a:noFill/>
              <a:miter lim="400000"/>
            </a:ln>
            <a:effectLst/>
          </p:spPr>
        </p:pic>
        <p:sp>
          <p:nvSpPr>
            <p:cNvPr id="187" name="Obdĺžnik 19"/>
            <p:cNvSpPr/>
            <p:nvPr/>
          </p:nvSpPr>
          <p:spPr>
            <a:xfrm>
              <a:off x="0" y="10885984"/>
              <a:ext cx="24382413" cy="228601"/>
            </a:xfrm>
            <a:prstGeom prst="rect">
              <a:avLst/>
            </a:prstGeom>
            <a:solidFill>
              <a:srgbClr val="49B1E5"/>
            </a:solidFill>
            <a:ln w="12700" cap="flat">
              <a:noFill/>
              <a:miter lim="400000"/>
            </a:ln>
            <a:effectLst/>
          </p:spPr>
          <p:txBody>
            <a:bodyPr wrap="square" lIns="45719" tIns="45719" rIns="45719" bIns="45719" numCol="1" anchor="ctr">
              <a:noAutofit/>
            </a:bodyPr>
            <a:lstStyle/>
            <a:p>
              <a:pPr algn="ctr">
                <a:defRPr>
                  <a:solidFill>
                    <a:srgbClr val="FFE699"/>
                  </a:solidFill>
                </a:defRPr>
              </a:pPr>
              <a:endParaRPr/>
            </a:p>
          </p:txBody>
        </p:sp>
      </p:grpSp>
      <p:pic>
        <p:nvPicPr>
          <p:cNvPr id="189" name="Grafický objekt 20" descr="Grafický objekt 20"/>
          <p:cNvPicPr>
            <a:picLocks noChangeAspect="1"/>
          </p:cNvPicPr>
          <p:nvPr/>
        </p:nvPicPr>
        <p:blipFill>
          <a:blip r:embed="rId4"/>
          <a:stretch>
            <a:fillRect/>
          </a:stretch>
        </p:blipFill>
        <p:spPr>
          <a:xfrm>
            <a:off x="9233703" y="12148853"/>
            <a:ext cx="5915005" cy="557508"/>
          </a:xfrm>
          <a:prstGeom prst="rect">
            <a:avLst/>
          </a:prstGeom>
          <a:ln w="12700">
            <a:miter lim="400000"/>
          </a:ln>
        </p:spPr>
      </p:pic>
      <p:sp>
        <p:nvSpPr>
          <p:cNvPr id="190" name="Obdĺžnik 21"/>
          <p:cNvSpPr/>
          <p:nvPr/>
        </p:nvSpPr>
        <p:spPr>
          <a:xfrm>
            <a:off x="-1" y="10885984"/>
            <a:ext cx="24382414" cy="228601"/>
          </a:xfrm>
          <a:prstGeom prst="rect">
            <a:avLst/>
          </a:prstGeom>
          <a:solidFill>
            <a:srgbClr val="00ABEB"/>
          </a:solidFill>
          <a:ln w="12700">
            <a:miter lim="400000"/>
          </a:ln>
        </p:spPr>
        <p:txBody>
          <a:bodyPr lIns="45719" rIns="45719" anchor="ctr"/>
          <a:lstStyle/>
          <a:p>
            <a:pPr algn="ctr">
              <a:defRPr>
                <a:solidFill>
                  <a:srgbClr val="FFE699"/>
                </a:solidFill>
              </a:defRPr>
            </a:pPr>
            <a:endParaRPr/>
          </a:p>
        </p:txBody>
      </p:sp>
      <p:pic>
        <p:nvPicPr>
          <p:cNvPr id="191" name="Grafický objekt 3" descr="Grafický objekt 3"/>
          <p:cNvPicPr>
            <a:picLocks noChangeAspect="1"/>
          </p:cNvPicPr>
          <p:nvPr/>
        </p:nvPicPr>
        <p:blipFill>
          <a:blip r:embed="rId5"/>
          <a:stretch>
            <a:fillRect/>
          </a:stretch>
        </p:blipFill>
        <p:spPr>
          <a:xfrm>
            <a:off x="1282104" y="11664116"/>
            <a:ext cx="1043668" cy="1536510"/>
          </a:xfrm>
          <a:prstGeom prst="rect">
            <a:avLst/>
          </a:prstGeom>
          <a:ln w="12700">
            <a:miter lim="400000"/>
          </a:ln>
        </p:spPr>
      </p:pic>
      <p:pic>
        <p:nvPicPr>
          <p:cNvPr id="192" name="Graphic 7" descr="Graphic 7"/>
          <p:cNvPicPr>
            <a:picLocks noChangeAspect="1"/>
          </p:cNvPicPr>
          <p:nvPr/>
        </p:nvPicPr>
        <p:blipFill>
          <a:blip r:embed="rId6"/>
          <a:stretch>
            <a:fillRect/>
          </a:stretch>
        </p:blipFill>
        <p:spPr>
          <a:xfrm>
            <a:off x="21133234" y="11312411"/>
            <a:ext cx="2088995" cy="2088995"/>
          </a:xfrm>
          <a:prstGeom prst="rect">
            <a:avLst/>
          </a:prstGeom>
          <a:ln w="12700">
            <a:miter lim="400000"/>
          </a:ln>
        </p:spPr>
      </p:pic>
      <p:grpSp>
        <p:nvGrpSpPr>
          <p:cNvPr id="195" name="Skupina 25"/>
          <p:cNvGrpSpPr/>
          <p:nvPr/>
        </p:nvGrpSpPr>
        <p:grpSpPr>
          <a:xfrm>
            <a:off x="933437" y="1021598"/>
            <a:ext cx="5975654" cy="3486030"/>
            <a:chOff x="0" y="0"/>
            <a:chExt cx="5975653" cy="3486029"/>
          </a:xfrm>
        </p:grpSpPr>
        <p:pic>
          <p:nvPicPr>
            <p:cNvPr id="193" name="Grafický objekt 26" descr="Grafický objekt 26"/>
            <p:cNvPicPr>
              <a:picLocks noChangeAspect="1"/>
            </p:cNvPicPr>
            <p:nvPr/>
          </p:nvPicPr>
          <p:blipFill>
            <a:blip r:embed="rId7"/>
            <a:stretch>
              <a:fillRect/>
            </a:stretch>
          </p:blipFill>
          <p:spPr>
            <a:xfrm rot="10800000">
              <a:off x="3361847" y="0"/>
              <a:ext cx="2613807" cy="2897916"/>
            </a:xfrm>
            <a:prstGeom prst="rect">
              <a:avLst/>
            </a:prstGeom>
            <a:ln w="12700" cap="flat">
              <a:noFill/>
              <a:miter lim="400000"/>
            </a:ln>
            <a:effectLst/>
          </p:spPr>
        </p:pic>
        <p:pic>
          <p:nvPicPr>
            <p:cNvPr id="194" name="Grafický objekt 34" descr="Grafický objekt 34"/>
            <p:cNvPicPr>
              <a:picLocks noChangeAspect="1"/>
            </p:cNvPicPr>
            <p:nvPr/>
          </p:nvPicPr>
          <p:blipFill>
            <a:blip r:embed="rId8"/>
            <a:stretch>
              <a:fillRect/>
            </a:stretch>
          </p:blipFill>
          <p:spPr>
            <a:xfrm>
              <a:off x="0" y="2025220"/>
              <a:ext cx="3547679" cy="1460809"/>
            </a:xfrm>
            <a:prstGeom prst="rect">
              <a:avLst/>
            </a:prstGeom>
            <a:ln w="12700" cap="flat">
              <a:noFill/>
              <a:miter lim="400000"/>
            </a:ln>
            <a:effectLst/>
          </p:spPr>
        </p:pic>
      </p:grpSp>
      <p:sp>
        <p:nvSpPr>
          <p:cNvPr id="196" name="Obdĺžnik: zaoblené rohy 36"/>
          <p:cNvSpPr/>
          <p:nvPr/>
        </p:nvSpPr>
        <p:spPr>
          <a:xfrm>
            <a:off x="3136257" y="2679666"/>
            <a:ext cx="8728403" cy="2119755"/>
          </a:xfrm>
          <a:prstGeom prst="roundRect">
            <a:avLst>
              <a:gd name="adj" fmla="val 50000"/>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97" name="BlokTextu 40"/>
          <p:cNvSpPr txBox="1"/>
          <p:nvPr/>
        </p:nvSpPr>
        <p:spPr>
          <a:xfrm>
            <a:off x="3391085" y="2917640"/>
            <a:ext cx="8218747" cy="17543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5400" b="1" cap="all">
                <a:latin typeface="Arial"/>
                <a:ea typeface="Arial"/>
                <a:cs typeface="Arial"/>
                <a:sym typeface="Arial"/>
              </a:defRPr>
            </a:lvl1pPr>
          </a:lstStyle>
          <a:p>
            <a:r>
              <a:rPr lang="en-US" dirty="0"/>
              <a:t>Flutter</a:t>
            </a:r>
          </a:p>
          <a:p>
            <a:r>
              <a:rPr lang="en-US" dirty="0"/>
              <a:t>Introduction</a:t>
            </a:r>
            <a:endParaRPr dirty="0"/>
          </a:p>
        </p:txBody>
      </p:sp>
      <p:sp>
        <p:nvSpPr>
          <p:cNvPr id="198" name="BlokTextu 41"/>
          <p:cNvSpPr txBox="1"/>
          <p:nvPr/>
        </p:nvSpPr>
        <p:spPr>
          <a:xfrm>
            <a:off x="6080769" y="5857542"/>
            <a:ext cx="12220873" cy="12003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7200" b="1" cap="all">
                <a:solidFill>
                  <a:srgbClr val="FFFFFF"/>
                </a:solidFill>
                <a:latin typeface="Arial"/>
                <a:ea typeface="Arial"/>
                <a:cs typeface="Arial"/>
                <a:sym typeface="Arial"/>
              </a:defRPr>
            </a:lvl1pPr>
          </a:lstStyle>
          <a:p>
            <a:r>
              <a:rPr lang="en-US" dirty="0"/>
              <a:t>Beginning</a:t>
            </a:r>
            <a:endParaRPr dirty="0"/>
          </a:p>
        </p:txBody>
      </p:sp>
      <p:pic>
        <p:nvPicPr>
          <p:cNvPr id="199" name="Grafický objekt 42" descr="Grafický objekt 42"/>
          <p:cNvPicPr>
            <a:picLocks noChangeAspect="1"/>
          </p:cNvPicPr>
          <p:nvPr/>
        </p:nvPicPr>
        <p:blipFill>
          <a:blip r:embed="rId9"/>
          <a:stretch>
            <a:fillRect/>
          </a:stretch>
        </p:blipFill>
        <p:spPr>
          <a:xfrm>
            <a:off x="15678150" y="0"/>
            <a:ext cx="8270314" cy="1448977"/>
          </a:xfrm>
          <a:prstGeom prst="rect">
            <a:avLst/>
          </a:prstGeom>
          <a:ln w="12700">
            <a:miter lim="400000"/>
          </a:ln>
        </p:spPr>
      </p:pic>
    </p:spTree>
    <p:extLst>
      <p:ext uri="{BB962C8B-B14F-4D97-AF65-F5344CB8AC3E}">
        <p14:creationId xmlns:p14="http://schemas.microsoft.com/office/powerpoint/2010/main" val="324814479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 name="Grafický objekt 16" descr="Grafický objekt 16"/>
          <p:cNvPicPr>
            <a:picLocks noChangeAspect="1"/>
          </p:cNvPicPr>
          <p:nvPr/>
        </p:nvPicPr>
        <p:blipFill>
          <a:blip r:embed="rId3"/>
          <a:stretch>
            <a:fillRect/>
          </a:stretch>
        </p:blipFill>
        <p:spPr>
          <a:xfrm>
            <a:off x="0" y="3799278"/>
            <a:ext cx="914400" cy="7003421"/>
          </a:xfrm>
          <a:prstGeom prst="rect">
            <a:avLst/>
          </a:prstGeom>
          <a:ln w="12700">
            <a:miter lim="400000"/>
          </a:ln>
        </p:spPr>
      </p:pic>
      <p:sp>
        <p:nvSpPr>
          <p:cNvPr id="142" name="BlokTextu 9"/>
          <p:cNvSpPr txBox="1"/>
          <p:nvPr/>
        </p:nvSpPr>
        <p:spPr>
          <a:xfrm>
            <a:off x="1591632" y="1121229"/>
            <a:ext cx="19812948" cy="9233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5400" b="1" cap="all">
                <a:latin typeface="Arial"/>
                <a:ea typeface="Arial"/>
                <a:cs typeface="Arial"/>
                <a:sym typeface="Arial"/>
              </a:defRPr>
            </a:lvl1pPr>
          </a:lstStyle>
          <a:p>
            <a:r>
              <a:rPr lang="en-US" dirty="0"/>
              <a:t>Flutter CLI</a:t>
            </a:r>
            <a:endParaRPr dirty="0"/>
          </a:p>
        </p:txBody>
      </p:sp>
      <p:sp>
        <p:nvSpPr>
          <p:cNvPr id="143" name="BlokTextu 12"/>
          <p:cNvSpPr txBox="1"/>
          <p:nvPr/>
        </p:nvSpPr>
        <p:spPr>
          <a:xfrm>
            <a:off x="1575549" y="4216140"/>
            <a:ext cx="17725657" cy="57554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spcBef>
                <a:spcPts val="1200"/>
              </a:spcBef>
              <a:buSzPct val="100000"/>
              <a:defRPr sz="4400">
                <a:latin typeface="Arial"/>
                <a:ea typeface="Arial"/>
                <a:cs typeface="Arial"/>
                <a:sym typeface="Arial"/>
              </a:defRPr>
            </a:pPr>
            <a:r>
              <a:rPr lang="en-US" dirty="0"/>
              <a:t>Create new Flutter projects: `flutter create`</a:t>
            </a:r>
          </a:p>
          <a:p>
            <a:pPr>
              <a:spcBef>
                <a:spcPts val="1200"/>
              </a:spcBef>
              <a:buSzPct val="100000"/>
              <a:defRPr sz="4400">
                <a:latin typeface="Arial"/>
                <a:ea typeface="Arial"/>
                <a:cs typeface="Arial"/>
                <a:sym typeface="Arial"/>
              </a:defRPr>
            </a:pPr>
            <a:r>
              <a:rPr lang="en-US" dirty="0"/>
              <a:t>Run app on emulators or device: `flutter run`</a:t>
            </a:r>
          </a:p>
          <a:p>
            <a:pPr>
              <a:spcBef>
                <a:spcPts val="1200"/>
              </a:spcBef>
              <a:buSzPct val="100000"/>
              <a:defRPr sz="4400">
                <a:latin typeface="Arial"/>
                <a:ea typeface="Arial"/>
                <a:cs typeface="Arial"/>
                <a:sym typeface="Arial"/>
              </a:defRPr>
            </a:pPr>
            <a:r>
              <a:rPr lang="en-US" dirty="0"/>
              <a:t>Build release versions: `flutter build`</a:t>
            </a:r>
          </a:p>
          <a:p>
            <a:pPr>
              <a:spcBef>
                <a:spcPts val="1200"/>
              </a:spcBef>
              <a:buSzPct val="100000"/>
              <a:defRPr sz="4400">
                <a:latin typeface="Arial"/>
                <a:ea typeface="Arial"/>
                <a:cs typeface="Arial"/>
                <a:sym typeface="Arial"/>
              </a:defRPr>
            </a:pPr>
            <a:r>
              <a:rPr lang="en-US" dirty="0"/>
              <a:t>Access testing tools: `flutter test`</a:t>
            </a:r>
          </a:p>
          <a:p>
            <a:pPr>
              <a:spcBef>
                <a:spcPts val="1200"/>
              </a:spcBef>
              <a:buSzPct val="100000"/>
              <a:defRPr sz="4400">
                <a:latin typeface="Arial"/>
                <a:ea typeface="Arial"/>
                <a:cs typeface="Arial"/>
                <a:sym typeface="Arial"/>
              </a:defRPr>
            </a:pPr>
            <a:r>
              <a:rPr lang="en-US" dirty="0"/>
              <a:t>Install and manage packages: `flutter pub get`</a:t>
            </a:r>
          </a:p>
          <a:p>
            <a:pPr>
              <a:spcBef>
                <a:spcPts val="1200"/>
              </a:spcBef>
              <a:buSzPct val="100000"/>
              <a:defRPr sz="4400">
                <a:latin typeface="Arial"/>
                <a:ea typeface="Arial"/>
                <a:cs typeface="Arial"/>
                <a:sym typeface="Arial"/>
              </a:defRPr>
            </a:pPr>
            <a:endParaRPr lang="en-US" dirty="0"/>
          </a:p>
          <a:p>
            <a:pPr>
              <a:spcBef>
                <a:spcPts val="1200"/>
              </a:spcBef>
              <a:buSzPct val="100000"/>
              <a:defRPr sz="4400">
                <a:latin typeface="Arial"/>
                <a:ea typeface="Arial"/>
                <a:cs typeface="Arial"/>
                <a:sym typeface="Arial"/>
              </a:defRPr>
            </a:pPr>
            <a:r>
              <a:rPr lang="en-US" dirty="0"/>
              <a:t>This is just basic.. find more by `flutter --help`.</a:t>
            </a:r>
          </a:p>
        </p:txBody>
      </p:sp>
      <p:pic>
        <p:nvPicPr>
          <p:cNvPr id="139" name="Grafický objekt 37" descr="Grafický objekt 37"/>
          <p:cNvPicPr>
            <a:picLocks noChangeAspect="1"/>
          </p:cNvPicPr>
          <p:nvPr/>
        </p:nvPicPr>
        <p:blipFill>
          <a:blip r:embed="rId4"/>
          <a:stretch>
            <a:fillRect/>
          </a:stretch>
        </p:blipFill>
        <p:spPr>
          <a:xfrm>
            <a:off x="19468881" y="12804200"/>
            <a:ext cx="3179040" cy="299635"/>
          </a:xfrm>
          <a:prstGeom prst="rect">
            <a:avLst/>
          </a:prstGeom>
          <a:ln w="12700">
            <a:miter lim="400000"/>
          </a:ln>
        </p:spPr>
      </p:pic>
      <p:pic>
        <p:nvPicPr>
          <p:cNvPr id="138" name="Grafický objekt 10" descr="Grafický objekt 10"/>
          <p:cNvPicPr>
            <a:picLocks noChangeAspect="1"/>
          </p:cNvPicPr>
          <p:nvPr/>
        </p:nvPicPr>
        <p:blipFill>
          <a:blip r:embed="rId3"/>
          <a:stretch>
            <a:fillRect/>
          </a:stretch>
        </p:blipFill>
        <p:spPr>
          <a:xfrm>
            <a:off x="23468012" y="0"/>
            <a:ext cx="914401" cy="13716000"/>
          </a:xfrm>
          <a:prstGeom prst="rect">
            <a:avLst/>
          </a:prstGeom>
          <a:ln w="12700">
            <a:miter lim="400000"/>
          </a:ln>
        </p:spPr>
      </p:pic>
      <p:pic>
        <p:nvPicPr>
          <p:cNvPr id="144" name="Grafický objekt 14" descr="Grafický objekt 14"/>
          <p:cNvPicPr>
            <a:picLocks noChangeAspect="1"/>
          </p:cNvPicPr>
          <p:nvPr/>
        </p:nvPicPr>
        <p:blipFill>
          <a:blip r:embed="rId5"/>
          <a:stretch>
            <a:fillRect/>
          </a:stretch>
        </p:blipFill>
        <p:spPr>
          <a:xfrm>
            <a:off x="23627605" y="422692"/>
            <a:ext cx="754808" cy="3844801"/>
          </a:xfrm>
          <a:prstGeom prst="rect">
            <a:avLst/>
          </a:prstGeom>
          <a:ln w="12700">
            <a:miter lim="400000"/>
          </a:ln>
        </p:spPr>
      </p:pic>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 name="Grafický objekt 16" descr="Grafický objekt 16"/>
          <p:cNvPicPr>
            <a:picLocks noChangeAspect="1"/>
          </p:cNvPicPr>
          <p:nvPr/>
        </p:nvPicPr>
        <p:blipFill>
          <a:blip r:embed="rId3"/>
          <a:stretch>
            <a:fillRect/>
          </a:stretch>
        </p:blipFill>
        <p:spPr>
          <a:xfrm>
            <a:off x="0" y="3799278"/>
            <a:ext cx="914400" cy="7003421"/>
          </a:xfrm>
          <a:prstGeom prst="rect">
            <a:avLst/>
          </a:prstGeom>
          <a:ln w="12700">
            <a:miter lim="400000"/>
          </a:ln>
        </p:spPr>
      </p:pic>
      <p:sp>
        <p:nvSpPr>
          <p:cNvPr id="142" name="BlokTextu 9"/>
          <p:cNvSpPr txBox="1"/>
          <p:nvPr/>
        </p:nvSpPr>
        <p:spPr>
          <a:xfrm>
            <a:off x="1591632" y="1121229"/>
            <a:ext cx="19812948" cy="9233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5400" b="1" cap="all">
                <a:latin typeface="Arial"/>
                <a:ea typeface="Arial"/>
                <a:cs typeface="Arial"/>
                <a:sym typeface="Arial"/>
              </a:defRPr>
            </a:lvl1pPr>
          </a:lstStyle>
          <a:p>
            <a:r>
              <a:rPr lang="en-US" dirty="0"/>
              <a:t>widgets</a:t>
            </a:r>
          </a:p>
        </p:txBody>
      </p:sp>
      <p:sp>
        <p:nvSpPr>
          <p:cNvPr id="143" name="BlokTextu 12"/>
          <p:cNvSpPr txBox="1"/>
          <p:nvPr/>
        </p:nvSpPr>
        <p:spPr>
          <a:xfrm>
            <a:off x="1591632" y="3175490"/>
            <a:ext cx="17725657" cy="87716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spcBef>
                <a:spcPts val="1200"/>
              </a:spcBef>
              <a:buSzPct val="100000"/>
              <a:defRPr sz="4400">
                <a:latin typeface="Arial"/>
                <a:ea typeface="Arial"/>
                <a:cs typeface="Arial"/>
                <a:sym typeface="Arial"/>
              </a:defRPr>
            </a:pPr>
            <a:r>
              <a:rPr lang="en-US" dirty="0"/>
              <a:t>Widgets are self-contained UI elements and everything in Flutter is a widget: button, text, image, layout, even the entire app.</a:t>
            </a:r>
          </a:p>
          <a:p>
            <a:pPr>
              <a:spcBef>
                <a:spcPts val="1200"/>
              </a:spcBef>
              <a:buSzPct val="100000"/>
              <a:defRPr sz="4400">
                <a:latin typeface="Arial"/>
                <a:ea typeface="Arial"/>
                <a:cs typeface="Arial"/>
                <a:sym typeface="Arial"/>
              </a:defRPr>
            </a:pPr>
            <a:endParaRPr lang="en-US" dirty="0"/>
          </a:p>
          <a:p>
            <a:pPr>
              <a:spcBef>
                <a:spcPts val="1200"/>
              </a:spcBef>
              <a:buSzPct val="100000"/>
              <a:defRPr sz="4400">
                <a:latin typeface="Arial"/>
                <a:ea typeface="Arial"/>
                <a:cs typeface="Arial"/>
                <a:sym typeface="Arial"/>
              </a:defRPr>
            </a:pPr>
            <a:r>
              <a:rPr lang="en-US" dirty="0"/>
              <a:t>Widgets form a hierarchical tree defining your app’s entire visual structure.</a:t>
            </a:r>
          </a:p>
          <a:p>
            <a:pPr>
              <a:spcBef>
                <a:spcPts val="1200"/>
              </a:spcBef>
              <a:buSzPct val="100000"/>
              <a:defRPr sz="4400">
                <a:latin typeface="Arial"/>
                <a:ea typeface="Arial"/>
                <a:cs typeface="Arial"/>
                <a:sym typeface="Arial"/>
              </a:defRPr>
            </a:pPr>
            <a:endParaRPr lang="en-US" dirty="0"/>
          </a:p>
          <a:p>
            <a:pPr>
              <a:spcBef>
                <a:spcPts val="1200"/>
              </a:spcBef>
              <a:buSzPct val="100000"/>
              <a:defRPr sz="4400">
                <a:latin typeface="Arial"/>
                <a:ea typeface="Arial"/>
                <a:cs typeface="Arial"/>
                <a:sym typeface="Arial"/>
              </a:defRPr>
            </a:pPr>
            <a:r>
              <a:rPr lang="en-US" dirty="0"/>
              <a:t>Widgets are declarative, describing what to display, not how to draw it.</a:t>
            </a:r>
          </a:p>
          <a:p>
            <a:pPr>
              <a:spcBef>
                <a:spcPts val="1200"/>
              </a:spcBef>
              <a:buSzPct val="100000"/>
              <a:defRPr sz="4400">
                <a:latin typeface="Arial"/>
                <a:ea typeface="Arial"/>
                <a:cs typeface="Arial"/>
                <a:sym typeface="Arial"/>
              </a:defRPr>
            </a:pPr>
            <a:endParaRPr lang="en-US" dirty="0"/>
          </a:p>
          <a:p>
            <a:pPr>
              <a:spcBef>
                <a:spcPts val="1200"/>
              </a:spcBef>
              <a:buSzPct val="100000"/>
              <a:defRPr sz="4400">
                <a:latin typeface="Arial"/>
                <a:ea typeface="Arial"/>
                <a:cs typeface="Arial"/>
                <a:sym typeface="Arial"/>
              </a:defRPr>
            </a:pPr>
            <a:r>
              <a:rPr lang="en-US" dirty="0"/>
              <a:t>Basics: </a:t>
            </a:r>
          </a:p>
          <a:p>
            <a:pPr marL="571500" indent="-571500">
              <a:spcBef>
                <a:spcPts val="1200"/>
              </a:spcBef>
              <a:buSzPct val="100000"/>
              <a:buFontTx/>
              <a:buChar char="-"/>
              <a:defRPr sz="4400">
                <a:latin typeface="Arial"/>
                <a:ea typeface="Arial"/>
                <a:cs typeface="Arial"/>
                <a:sym typeface="Arial"/>
              </a:defRPr>
            </a:pPr>
            <a:r>
              <a:rPr lang="en-US" dirty="0" err="1"/>
              <a:t>StatelessWidget</a:t>
            </a:r>
            <a:endParaRPr lang="en-US" dirty="0"/>
          </a:p>
          <a:p>
            <a:pPr marL="571500" indent="-571500">
              <a:spcBef>
                <a:spcPts val="1200"/>
              </a:spcBef>
              <a:buSzPct val="100000"/>
              <a:buFontTx/>
              <a:buChar char="-"/>
              <a:defRPr sz="4400">
                <a:latin typeface="Arial"/>
                <a:ea typeface="Arial"/>
                <a:cs typeface="Arial"/>
                <a:sym typeface="Arial"/>
              </a:defRPr>
            </a:pPr>
            <a:r>
              <a:rPr lang="en-US" dirty="0" err="1"/>
              <a:t>StatefulWidget</a:t>
            </a:r>
            <a:endParaRPr lang="en-US" dirty="0"/>
          </a:p>
        </p:txBody>
      </p:sp>
      <p:pic>
        <p:nvPicPr>
          <p:cNvPr id="139" name="Grafický objekt 37" descr="Grafický objekt 37"/>
          <p:cNvPicPr>
            <a:picLocks noChangeAspect="1"/>
          </p:cNvPicPr>
          <p:nvPr/>
        </p:nvPicPr>
        <p:blipFill>
          <a:blip r:embed="rId4"/>
          <a:stretch>
            <a:fillRect/>
          </a:stretch>
        </p:blipFill>
        <p:spPr>
          <a:xfrm>
            <a:off x="19468881" y="12804200"/>
            <a:ext cx="3179040" cy="299635"/>
          </a:xfrm>
          <a:prstGeom prst="rect">
            <a:avLst/>
          </a:prstGeom>
          <a:ln w="12700">
            <a:miter lim="400000"/>
          </a:ln>
        </p:spPr>
      </p:pic>
      <p:pic>
        <p:nvPicPr>
          <p:cNvPr id="138" name="Grafický objekt 10" descr="Grafický objekt 10"/>
          <p:cNvPicPr>
            <a:picLocks noChangeAspect="1"/>
          </p:cNvPicPr>
          <p:nvPr/>
        </p:nvPicPr>
        <p:blipFill>
          <a:blip r:embed="rId3"/>
          <a:stretch>
            <a:fillRect/>
          </a:stretch>
        </p:blipFill>
        <p:spPr>
          <a:xfrm>
            <a:off x="23468012" y="0"/>
            <a:ext cx="914401" cy="13716000"/>
          </a:xfrm>
          <a:prstGeom prst="rect">
            <a:avLst/>
          </a:prstGeom>
          <a:ln w="12700">
            <a:miter lim="400000"/>
          </a:ln>
        </p:spPr>
      </p:pic>
      <p:pic>
        <p:nvPicPr>
          <p:cNvPr id="144" name="Grafický objekt 14" descr="Grafický objekt 14"/>
          <p:cNvPicPr>
            <a:picLocks noChangeAspect="1"/>
          </p:cNvPicPr>
          <p:nvPr/>
        </p:nvPicPr>
        <p:blipFill>
          <a:blip r:embed="rId5"/>
          <a:stretch>
            <a:fillRect/>
          </a:stretch>
        </p:blipFill>
        <p:spPr>
          <a:xfrm>
            <a:off x="23627605" y="422692"/>
            <a:ext cx="754808" cy="3844801"/>
          </a:xfrm>
          <a:prstGeom prst="rect">
            <a:avLst/>
          </a:prstGeom>
          <a:ln w="12700">
            <a:miter lim="400000"/>
          </a:ln>
        </p:spPr>
      </p:pic>
    </p:spTree>
    <p:extLst>
      <p:ext uri="{BB962C8B-B14F-4D97-AF65-F5344CB8AC3E}">
        <p14:creationId xmlns:p14="http://schemas.microsoft.com/office/powerpoint/2010/main" val="425675261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 name="Grafický objekt 16" descr="Grafický objekt 16"/>
          <p:cNvPicPr>
            <a:picLocks noChangeAspect="1"/>
          </p:cNvPicPr>
          <p:nvPr/>
        </p:nvPicPr>
        <p:blipFill>
          <a:blip r:embed="rId3"/>
          <a:stretch>
            <a:fillRect/>
          </a:stretch>
        </p:blipFill>
        <p:spPr>
          <a:xfrm>
            <a:off x="0" y="3799278"/>
            <a:ext cx="914400" cy="7003421"/>
          </a:xfrm>
          <a:prstGeom prst="rect">
            <a:avLst/>
          </a:prstGeom>
          <a:ln w="12700">
            <a:miter lim="400000"/>
          </a:ln>
        </p:spPr>
      </p:pic>
      <p:sp>
        <p:nvSpPr>
          <p:cNvPr id="142" name="BlokTextu 9"/>
          <p:cNvSpPr txBox="1"/>
          <p:nvPr/>
        </p:nvSpPr>
        <p:spPr>
          <a:xfrm>
            <a:off x="1591632" y="556584"/>
            <a:ext cx="19812948" cy="9233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5400" b="1" cap="all">
                <a:latin typeface="Arial"/>
                <a:ea typeface="Arial"/>
                <a:cs typeface="Arial"/>
                <a:sym typeface="Arial"/>
              </a:defRPr>
            </a:lvl1pPr>
          </a:lstStyle>
          <a:p>
            <a:r>
              <a:rPr lang="en-US" dirty="0" err="1"/>
              <a:t>Pubspec.yaml</a:t>
            </a:r>
            <a:endParaRPr lang="en-US" dirty="0"/>
          </a:p>
        </p:txBody>
      </p:sp>
      <p:pic>
        <p:nvPicPr>
          <p:cNvPr id="139" name="Grafický objekt 37" descr="Grafický objekt 37"/>
          <p:cNvPicPr>
            <a:picLocks noChangeAspect="1"/>
          </p:cNvPicPr>
          <p:nvPr/>
        </p:nvPicPr>
        <p:blipFill>
          <a:blip r:embed="rId4"/>
          <a:stretch>
            <a:fillRect/>
          </a:stretch>
        </p:blipFill>
        <p:spPr>
          <a:xfrm>
            <a:off x="914400" y="12748216"/>
            <a:ext cx="3179040" cy="299635"/>
          </a:xfrm>
          <a:prstGeom prst="rect">
            <a:avLst/>
          </a:prstGeom>
          <a:ln w="12700">
            <a:miter lim="400000"/>
          </a:ln>
        </p:spPr>
      </p:pic>
      <p:pic>
        <p:nvPicPr>
          <p:cNvPr id="138" name="Grafický objekt 10" descr="Grafický objekt 10"/>
          <p:cNvPicPr>
            <a:picLocks noChangeAspect="1"/>
          </p:cNvPicPr>
          <p:nvPr/>
        </p:nvPicPr>
        <p:blipFill>
          <a:blip r:embed="rId3"/>
          <a:stretch>
            <a:fillRect/>
          </a:stretch>
        </p:blipFill>
        <p:spPr>
          <a:xfrm>
            <a:off x="23468012" y="0"/>
            <a:ext cx="914401" cy="13716000"/>
          </a:xfrm>
          <a:prstGeom prst="rect">
            <a:avLst/>
          </a:prstGeom>
          <a:ln w="12700">
            <a:miter lim="400000"/>
          </a:ln>
        </p:spPr>
      </p:pic>
      <p:pic>
        <p:nvPicPr>
          <p:cNvPr id="144" name="Grafický objekt 14" descr="Grafický objekt 14"/>
          <p:cNvPicPr>
            <a:picLocks noChangeAspect="1"/>
          </p:cNvPicPr>
          <p:nvPr/>
        </p:nvPicPr>
        <p:blipFill>
          <a:blip r:embed="rId5"/>
          <a:stretch>
            <a:fillRect/>
          </a:stretch>
        </p:blipFill>
        <p:spPr>
          <a:xfrm>
            <a:off x="23627605" y="422692"/>
            <a:ext cx="754808" cy="3844801"/>
          </a:xfrm>
          <a:prstGeom prst="rect">
            <a:avLst/>
          </a:prstGeom>
          <a:ln w="12700">
            <a:miter lim="400000"/>
          </a:ln>
        </p:spPr>
      </p:pic>
      <p:sp>
        <p:nvSpPr>
          <p:cNvPr id="7" name="BlokTextu 12">
            <a:extLst>
              <a:ext uri="{FF2B5EF4-FFF2-40B4-BE49-F238E27FC236}">
                <a16:creationId xmlns:a16="http://schemas.microsoft.com/office/drawing/2014/main" id="{736CF8C7-C986-6398-7A24-DA1E88CC5843}"/>
              </a:ext>
            </a:extLst>
          </p:cNvPr>
          <p:cNvSpPr txBox="1"/>
          <p:nvPr/>
        </p:nvSpPr>
        <p:spPr>
          <a:xfrm>
            <a:off x="1591632" y="3564791"/>
            <a:ext cx="17725657" cy="65864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spcBef>
                <a:spcPts val="1200"/>
              </a:spcBef>
              <a:buSzPct val="100000"/>
              <a:defRPr sz="4400">
                <a:latin typeface="Arial"/>
                <a:ea typeface="Arial"/>
                <a:cs typeface="Arial"/>
                <a:sym typeface="Arial"/>
              </a:defRPr>
            </a:pPr>
            <a:r>
              <a:rPr lang="en-US" dirty="0"/>
              <a:t>Project Metadata</a:t>
            </a:r>
          </a:p>
          <a:p>
            <a:pPr marL="571500" indent="-571500">
              <a:spcBef>
                <a:spcPts val="1200"/>
              </a:spcBef>
              <a:buSzPct val="100000"/>
              <a:buFontTx/>
              <a:buChar char="-"/>
              <a:defRPr sz="4400">
                <a:latin typeface="Arial"/>
                <a:ea typeface="Arial"/>
                <a:cs typeface="Arial"/>
                <a:sym typeface="Arial"/>
              </a:defRPr>
            </a:pPr>
            <a:r>
              <a:rPr lang="en-US" dirty="0"/>
              <a:t>name, description, version number, etc.</a:t>
            </a:r>
          </a:p>
          <a:p>
            <a:pPr marL="571500" indent="-571500">
              <a:spcBef>
                <a:spcPts val="1200"/>
              </a:spcBef>
              <a:buSzPct val="100000"/>
              <a:buFontTx/>
              <a:buChar char="-"/>
              <a:defRPr sz="4400">
                <a:latin typeface="Arial"/>
                <a:ea typeface="Arial"/>
                <a:cs typeface="Arial"/>
                <a:sym typeface="Arial"/>
              </a:defRPr>
            </a:pPr>
            <a:endParaRPr lang="en-US" dirty="0"/>
          </a:p>
          <a:p>
            <a:pPr>
              <a:spcBef>
                <a:spcPts val="1200"/>
              </a:spcBef>
              <a:buSzPct val="100000"/>
              <a:defRPr sz="4400">
                <a:latin typeface="Arial"/>
                <a:ea typeface="Arial"/>
                <a:cs typeface="Arial"/>
                <a:sym typeface="Arial"/>
              </a:defRPr>
            </a:pPr>
            <a:r>
              <a:rPr lang="en-US" dirty="0"/>
              <a:t>Dependencies</a:t>
            </a:r>
          </a:p>
          <a:p>
            <a:pPr marL="571500" indent="-571500">
              <a:spcBef>
                <a:spcPts val="1200"/>
              </a:spcBef>
              <a:buSzPct val="100000"/>
              <a:buFontTx/>
              <a:buChar char="-"/>
              <a:defRPr sz="4400">
                <a:latin typeface="Arial"/>
                <a:ea typeface="Arial"/>
                <a:cs typeface="Arial"/>
                <a:sym typeface="Arial"/>
              </a:defRPr>
            </a:pPr>
            <a:r>
              <a:rPr lang="en-US" dirty="0"/>
              <a:t>external flutter / dart packages your app relies on</a:t>
            </a:r>
          </a:p>
          <a:p>
            <a:pPr marL="571500" indent="-571500">
              <a:spcBef>
                <a:spcPts val="1200"/>
              </a:spcBef>
              <a:buSzPct val="100000"/>
              <a:buFontTx/>
              <a:buChar char="-"/>
              <a:defRPr sz="4400">
                <a:latin typeface="Arial"/>
                <a:ea typeface="Arial"/>
                <a:cs typeface="Arial"/>
                <a:sym typeface="Arial"/>
              </a:defRPr>
            </a:pPr>
            <a:endParaRPr lang="en-US" dirty="0"/>
          </a:p>
          <a:p>
            <a:pPr>
              <a:spcBef>
                <a:spcPts val="1200"/>
              </a:spcBef>
              <a:buSzPct val="100000"/>
              <a:defRPr sz="4400">
                <a:latin typeface="Arial"/>
                <a:ea typeface="Arial"/>
                <a:cs typeface="Arial"/>
                <a:sym typeface="Arial"/>
              </a:defRPr>
            </a:pPr>
            <a:r>
              <a:rPr lang="en-US" dirty="0"/>
              <a:t>Assets:</a:t>
            </a:r>
          </a:p>
          <a:p>
            <a:pPr marL="571500" indent="-571500">
              <a:spcBef>
                <a:spcPts val="1200"/>
              </a:spcBef>
              <a:buSzPct val="100000"/>
              <a:buFontTx/>
              <a:buChar char="-"/>
              <a:defRPr sz="4400">
                <a:latin typeface="Arial"/>
                <a:ea typeface="Arial"/>
                <a:cs typeface="Arial"/>
                <a:sym typeface="Arial"/>
              </a:defRPr>
            </a:pPr>
            <a:r>
              <a:rPr lang="en-US" dirty="0"/>
              <a:t>images, fonts, etc.</a:t>
            </a:r>
          </a:p>
        </p:txBody>
      </p:sp>
      <p:pic>
        <p:nvPicPr>
          <p:cNvPr id="14" name="Picture 13">
            <a:extLst>
              <a:ext uri="{FF2B5EF4-FFF2-40B4-BE49-F238E27FC236}">
                <a16:creationId xmlns:a16="http://schemas.microsoft.com/office/drawing/2014/main" id="{1C477BEB-E0E3-027A-2588-7910D8410030}"/>
              </a:ext>
            </a:extLst>
          </p:cNvPr>
          <p:cNvPicPr>
            <a:picLocks noChangeAspect="1"/>
          </p:cNvPicPr>
          <p:nvPr/>
        </p:nvPicPr>
        <p:blipFill>
          <a:blip r:embed="rId6"/>
          <a:stretch>
            <a:fillRect/>
          </a:stretch>
        </p:blipFill>
        <p:spPr>
          <a:xfrm>
            <a:off x="14868335" y="28046"/>
            <a:ext cx="9502965" cy="13131370"/>
          </a:xfrm>
          <a:prstGeom prst="rect">
            <a:avLst/>
          </a:prstGeom>
        </p:spPr>
      </p:pic>
      <p:sp>
        <p:nvSpPr>
          <p:cNvPr id="15" name="Rectangle 14">
            <a:extLst>
              <a:ext uri="{FF2B5EF4-FFF2-40B4-BE49-F238E27FC236}">
                <a16:creationId xmlns:a16="http://schemas.microsoft.com/office/drawing/2014/main" id="{F87C9CEA-5D13-2602-7FDD-BD43B79BB5C6}"/>
              </a:ext>
            </a:extLst>
          </p:cNvPr>
          <p:cNvSpPr/>
          <p:nvPr/>
        </p:nvSpPr>
        <p:spPr>
          <a:xfrm>
            <a:off x="14868349" y="13017301"/>
            <a:ext cx="10118035" cy="817967"/>
          </a:xfrm>
          <a:prstGeom prst="rect">
            <a:avLst/>
          </a:prstGeom>
          <a:solidFill>
            <a:srgbClr val="F9FAFB"/>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SK" sz="18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353297161"/>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 name="Grafický objekt 16" descr="Grafický objekt 16"/>
          <p:cNvPicPr>
            <a:picLocks noChangeAspect="1"/>
          </p:cNvPicPr>
          <p:nvPr/>
        </p:nvPicPr>
        <p:blipFill>
          <a:blip r:embed="rId3"/>
          <a:stretch>
            <a:fillRect/>
          </a:stretch>
        </p:blipFill>
        <p:spPr>
          <a:xfrm>
            <a:off x="0" y="3799278"/>
            <a:ext cx="914400" cy="7003421"/>
          </a:xfrm>
          <a:prstGeom prst="rect">
            <a:avLst/>
          </a:prstGeom>
          <a:ln w="12700">
            <a:miter lim="400000"/>
          </a:ln>
        </p:spPr>
      </p:pic>
      <p:sp>
        <p:nvSpPr>
          <p:cNvPr id="142" name="BlokTextu 9"/>
          <p:cNvSpPr txBox="1"/>
          <p:nvPr/>
        </p:nvSpPr>
        <p:spPr>
          <a:xfrm>
            <a:off x="1591632" y="1121229"/>
            <a:ext cx="19812948" cy="9233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5400" b="1" cap="all">
                <a:latin typeface="Arial"/>
                <a:ea typeface="Arial"/>
                <a:cs typeface="Arial"/>
                <a:sym typeface="Arial"/>
              </a:defRPr>
            </a:lvl1pPr>
          </a:lstStyle>
          <a:p>
            <a:r>
              <a:rPr lang="en-US" dirty="0"/>
              <a:t>Theme &amp; </a:t>
            </a:r>
            <a:r>
              <a:rPr lang="en-US" dirty="0" err="1"/>
              <a:t>ThemeData</a:t>
            </a:r>
            <a:endParaRPr lang="en-US" dirty="0"/>
          </a:p>
        </p:txBody>
      </p:sp>
      <p:sp>
        <p:nvSpPr>
          <p:cNvPr id="143" name="BlokTextu 12"/>
          <p:cNvSpPr txBox="1"/>
          <p:nvPr/>
        </p:nvSpPr>
        <p:spPr>
          <a:xfrm>
            <a:off x="1575549" y="4216140"/>
            <a:ext cx="17725657" cy="40934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571500" indent="-571500">
              <a:spcBef>
                <a:spcPts val="1200"/>
              </a:spcBef>
              <a:buSzPct val="100000"/>
              <a:buFont typeface="Arial"/>
              <a:buChar char="•"/>
              <a:defRPr sz="4400">
                <a:latin typeface="Arial"/>
                <a:ea typeface="Arial"/>
                <a:cs typeface="Arial"/>
                <a:sym typeface="Arial"/>
              </a:defRPr>
            </a:pPr>
            <a:r>
              <a:rPr lang="en-GB" dirty="0"/>
              <a:t>The </a:t>
            </a:r>
            <a:r>
              <a:rPr lang="en-GB" dirty="0" err="1"/>
              <a:t>ThemeData</a:t>
            </a:r>
            <a:r>
              <a:rPr lang="en-GB" dirty="0"/>
              <a:t> class is where you define your theme's properties.</a:t>
            </a:r>
          </a:p>
          <a:p>
            <a:pPr marL="571500" indent="-571500">
              <a:spcBef>
                <a:spcPts val="1200"/>
              </a:spcBef>
              <a:buSzPct val="100000"/>
              <a:buFont typeface="Arial"/>
              <a:buChar char="•"/>
              <a:defRPr sz="4400">
                <a:latin typeface="Arial"/>
                <a:ea typeface="Arial"/>
                <a:cs typeface="Arial"/>
                <a:sym typeface="Arial"/>
              </a:defRPr>
            </a:pPr>
            <a:r>
              <a:rPr lang="en-GB" dirty="0"/>
              <a:t>Customize </a:t>
            </a:r>
            <a:r>
              <a:rPr lang="en-GB" dirty="0" err="1"/>
              <a:t>colors</a:t>
            </a:r>
            <a:r>
              <a:rPr lang="en-GB" dirty="0"/>
              <a:t>: </a:t>
            </a:r>
            <a:r>
              <a:rPr lang="en-GB" dirty="0" err="1"/>
              <a:t>primaryColor</a:t>
            </a:r>
            <a:r>
              <a:rPr lang="en-GB" dirty="0"/>
              <a:t>, </a:t>
            </a:r>
            <a:r>
              <a:rPr lang="en-GB" dirty="0" err="1"/>
              <a:t>accentColor</a:t>
            </a:r>
            <a:r>
              <a:rPr lang="en-GB" dirty="0"/>
              <a:t>, etc.</a:t>
            </a:r>
          </a:p>
          <a:p>
            <a:pPr marL="571500" indent="-571500">
              <a:spcBef>
                <a:spcPts val="1200"/>
              </a:spcBef>
              <a:buSzPct val="100000"/>
              <a:buFont typeface="Arial"/>
              <a:buChar char="•"/>
              <a:defRPr sz="4400">
                <a:latin typeface="Arial"/>
                <a:ea typeface="Arial"/>
                <a:cs typeface="Arial"/>
                <a:sym typeface="Arial"/>
              </a:defRPr>
            </a:pPr>
            <a:r>
              <a:rPr lang="en-GB" dirty="0"/>
              <a:t>Control typography: </a:t>
            </a:r>
            <a:r>
              <a:rPr lang="en-GB" dirty="0" err="1"/>
              <a:t>textTheme</a:t>
            </a:r>
            <a:r>
              <a:rPr lang="en-GB" dirty="0"/>
              <a:t>, </a:t>
            </a:r>
            <a:r>
              <a:rPr lang="en-GB" dirty="0" err="1"/>
              <a:t>fontFamily</a:t>
            </a:r>
            <a:r>
              <a:rPr lang="en-GB" dirty="0"/>
              <a:t>.</a:t>
            </a:r>
          </a:p>
          <a:p>
            <a:pPr marL="571500" indent="-571500">
              <a:spcBef>
                <a:spcPts val="1200"/>
              </a:spcBef>
              <a:buSzPct val="100000"/>
              <a:buFont typeface="Arial"/>
              <a:buChar char="•"/>
              <a:defRPr sz="4400">
                <a:latin typeface="Arial"/>
                <a:ea typeface="Arial"/>
                <a:cs typeface="Arial"/>
                <a:sym typeface="Arial"/>
              </a:defRPr>
            </a:pPr>
            <a:r>
              <a:rPr lang="en-GB" dirty="0"/>
              <a:t>Set overall brightness: </a:t>
            </a:r>
            <a:r>
              <a:rPr lang="en-GB" dirty="0" err="1"/>
              <a:t>Brightness.light</a:t>
            </a:r>
            <a:r>
              <a:rPr lang="en-GB" dirty="0"/>
              <a:t> or </a:t>
            </a:r>
            <a:r>
              <a:rPr lang="en-GB" dirty="0" err="1"/>
              <a:t>Brightness.dark</a:t>
            </a:r>
            <a:endParaRPr lang="en-GB" dirty="0"/>
          </a:p>
          <a:p>
            <a:pPr marL="571500" indent="-571500">
              <a:spcBef>
                <a:spcPts val="1200"/>
              </a:spcBef>
              <a:buSzPct val="100000"/>
              <a:buFont typeface="Arial"/>
              <a:buChar char="•"/>
              <a:defRPr sz="4400">
                <a:latin typeface="Arial"/>
                <a:ea typeface="Arial"/>
                <a:cs typeface="Arial"/>
                <a:sym typeface="Arial"/>
              </a:defRPr>
            </a:pPr>
            <a:r>
              <a:rPr lang="en-GB" dirty="0"/>
              <a:t>Customize components: </a:t>
            </a:r>
            <a:r>
              <a:rPr lang="en-GB" dirty="0" err="1"/>
              <a:t>appBarTheme</a:t>
            </a:r>
            <a:r>
              <a:rPr lang="en-GB" dirty="0"/>
              <a:t>, </a:t>
            </a:r>
            <a:r>
              <a:rPr lang="en-GB" dirty="0" err="1"/>
              <a:t>buttonTheme</a:t>
            </a:r>
            <a:r>
              <a:rPr lang="en-GB" dirty="0"/>
              <a:t>, and more.</a:t>
            </a:r>
            <a:endParaRPr lang="en-US" dirty="0"/>
          </a:p>
        </p:txBody>
      </p:sp>
      <p:pic>
        <p:nvPicPr>
          <p:cNvPr id="139" name="Grafický objekt 37" descr="Grafický objekt 37"/>
          <p:cNvPicPr>
            <a:picLocks noChangeAspect="1"/>
          </p:cNvPicPr>
          <p:nvPr/>
        </p:nvPicPr>
        <p:blipFill>
          <a:blip r:embed="rId4"/>
          <a:stretch>
            <a:fillRect/>
          </a:stretch>
        </p:blipFill>
        <p:spPr>
          <a:xfrm>
            <a:off x="19468881" y="12804200"/>
            <a:ext cx="3179040" cy="299635"/>
          </a:xfrm>
          <a:prstGeom prst="rect">
            <a:avLst/>
          </a:prstGeom>
          <a:ln w="12700">
            <a:miter lim="400000"/>
          </a:ln>
        </p:spPr>
      </p:pic>
      <p:pic>
        <p:nvPicPr>
          <p:cNvPr id="138" name="Grafický objekt 10" descr="Grafický objekt 10"/>
          <p:cNvPicPr>
            <a:picLocks noChangeAspect="1"/>
          </p:cNvPicPr>
          <p:nvPr/>
        </p:nvPicPr>
        <p:blipFill>
          <a:blip r:embed="rId3"/>
          <a:stretch>
            <a:fillRect/>
          </a:stretch>
        </p:blipFill>
        <p:spPr>
          <a:xfrm>
            <a:off x="23468012" y="0"/>
            <a:ext cx="914401" cy="13716000"/>
          </a:xfrm>
          <a:prstGeom prst="rect">
            <a:avLst/>
          </a:prstGeom>
          <a:ln w="12700">
            <a:miter lim="400000"/>
          </a:ln>
        </p:spPr>
      </p:pic>
      <p:pic>
        <p:nvPicPr>
          <p:cNvPr id="144" name="Grafický objekt 14" descr="Grafický objekt 14"/>
          <p:cNvPicPr>
            <a:picLocks noChangeAspect="1"/>
          </p:cNvPicPr>
          <p:nvPr/>
        </p:nvPicPr>
        <p:blipFill>
          <a:blip r:embed="rId5"/>
          <a:stretch>
            <a:fillRect/>
          </a:stretch>
        </p:blipFill>
        <p:spPr>
          <a:xfrm>
            <a:off x="23627605" y="422692"/>
            <a:ext cx="754808" cy="3844801"/>
          </a:xfrm>
          <a:prstGeom prst="rect">
            <a:avLst/>
          </a:prstGeom>
          <a:ln w="12700">
            <a:miter lim="400000"/>
          </a:ln>
        </p:spPr>
      </p:pic>
    </p:spTree>
    <p:extLst>
      <p:ext uri="{BB962C8B-B14F-4D97-AF65-F5344CB8AC3E}">
        <p14:creationId xmlns:p14="http://schemas.microsoft.com/office/powerpoint/2010/main" val="120833661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 name="Grafický objekt 16" descr="Grafický objekt 16"/>
          <p:cNvPicPr>
            <a:picLocks noChangeAspect="1"/>
          </p:cNvPicPr>
          <p:nvPr/>
        </p:nvPicPr>
        <p:blipFill>
          <a:blip r:embed="rId3"/>
          <a:stretch>
            <a:fillRect/>
          </a:stretch>
        </p:blipFill>
        <p:spPr>
          <a:xfrm>
            <a:off x="0" y="3799278"/>
            <a:ext cx="914400" cy="7003421"/>
          </a:xfrm>
          <a:prstGeom prst="rect">
            <a:avLst/>
          </a:prstGeom>
          <a:ln w="12700">
            <a:miter lim="400000"/>
          </a:ln>
        </p:spPr>
      </p:pic>
      <p:sp>
        <p:nvSpPr>
          <p:cNvPr id="142" name="BlokTextu 9"/>
          <p:cNvSpPr txBox="1"/>
          <p:nvPr/>
        </p:nvSpPr>
        <p:spPr>
          <a:xfrm>
            <a:off x="1591632" y="1121229"/>
            <a:ext cx="19812948" cy="9233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5400" b="1" cap="all">
                <a:latin typeface="Arial"/>
                <a:ea typeface="Arial"/>
                <a:cs typeface="Arial"/>
                <a:sym typeface="Arial"/>
              </a:defRPr>
            </a:lvl1pPr>
          </a:lstStyle>
          <a:p>
            <a:r>
              <a:rPr lang="en-US" dirty="0"/>
              <a:t>Cupertino vs Material Design</a:t>
            </a:r>
          </a:p>
        </p:txBody>
      </p:sp>
      <p:sp>
        <p:nvSpPr>
          <p:cNvPr id="143" name="BlokTextu 12"/>
          <p:cNvSpPr txBox="1"/>
          <p:nvPr/>
        </p:nvSpPr>
        <p:spPr>
          <a:xfrm>
            <a:off x="1591632" y="3613974"/>
            <a:ext cx="17725657" cy="82484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spcBef>
                <a:spcPts val="1200"/>
              </a:spcBef>
              <a:buSzPct val="100000"/>
              <a:defRPr sz="4400">
                <a:latin typeface="Arial"/>
                <a:ea typeface="Arial"/>
                <a:cs typeface="Arial"/>
                <a:sym typeface="Arial"/>
              </a:defRPr>
            </a:pPr>
            <a:r>
              <a:rPr lang="en-US" dirty="0"/>
              <a:t>Flutter uses Impeller rendering engine.</a:t>
            </a:r>
          </a:p>
          <a:p>
            <a:pPr marL="571500" indent="-571500">
              <a:spcBef>
                <a:spcPts val="1200"/>
              </a:spcBef>
              <a:buSzPct val="100000"/>
              <a:buFont typeface="Arial"/>
              <a:buChar char="•"/>
              <a:defRPr sz="4400">
                <a:latin typeface="Arial"/>
                <a:ea typeface="Arial"/>
                <a:cs typeface="Arial"/>
                <a:sym typeface="Arial"/>
              </a:defRPr>
            </a:pPr>
            <a:endParaRPr lang="en-US" dirty="0"/>
          </a:p>
          <a:p>
            <a:pPr>
              <a:spcBef>
                <a:spcPts val="1200"/>
              </a:spcBef>
              <a:buSzPct val="100000"/>
              <a:defRPr sz="4400">
                <a:latin typeface="Arial"/>
                <a:ea typeface="Arial"/>
                <a:cs typeface="Arial"/>
                <a:sym typeface="Arial"/>
              </a:defRPr>
            </a:pPr>
            <a:r>
              <a:rPr lang="en-US" dirty="0"/>
              <a:t>Material Design:</a:t>
            </a:r>
          </a:p>
          <a:p>
            <a:pPr marL="571500" lvl="1" indent="-571500">
              <a:spcBef>
                <a:spcPts val="1200"/>
              </a:spcBef>
              <a:buSzPct val="100000"/>
              <a:buFontTx/>
              <a:buChar char="-"/>
              <a:defRPr sz="4400">
                <a:latin typeface="Arial"/>
                <a:ea typeface="Arial"/>
                <a:cs typeface="Arial"/>
                <a:sym typeface="Arial"/>
              </a:defRPr>
            </a:pPr>
            <a:r>
              <a:rPr lang="en-US" dirty="0"/>
              <a:t>Google’s design system</a:t>
            </a:r>
          </a:p>
          <a:p>
            <a:pPr marL="571500" lvl="1" indent="-571500">
              <a:spcBef>
                <a:spcPts val="1200"/>
              </a:spcBef>
              <a:buSzPct val="100000"/>
              <a:buFontTx/>
              <a:buChar char="-"/>
              <a:defRPr sz="4400">
                <a:latin typeface="Arial"/>
                <a:ea typeface="Arial"/>
                <a:cs typeface="Arial"/>
                <a:sym typeface="Arial"/>
              </a:defRPr>
            </a:pPr>
            <a:r>
              <a:rPr lang="en-US" dirty="0"/>
              <a:t>Bold color scheme, realistic motion</a:t>
            </a:r>
          </a:p>
          <a:p>
            <a:pPr marL="571500" lvl="1" indent="-571500">
              <a:spcBef>
                <a:spcPts val="1200"/>
              </a:spcBef>
              <a:buSzPct val="100000"/>
              <a:buFontTx/>
              <a:buChar char="-"/>
              <a:defRPr sz="4400">
                <a:latin typeface="Arial"/>
                <a:ea typeface="Arial"/>
                <a:cs typeface="Arial"/>
                <a:sym typeface="Arial"/>
              </a:defRPr>
            </a:pPr>
            <a:endParaRPr lang="en-US" dirty="0"/>
          </a:p>
          <a:p>
            <a:pPr lvl="1" indent="0">
              <a:spcBef>
                <a:spcPts val="1200"/>
              </a:spcBef>
              <a:buSzPct val="100000"/>
              <a:defRPr sz="4400">
                <a:latin typeface="Arial"/>
                <a:ea typeface="Arial"/>
                <a:cs typeface="Arial"/>
                <a:sym typeface="Arial"/>
              </a:defRPr>
            </a:pPr>
            <a:r>
              <a:rPr lang="en-US" dirty="0"/>
              <a:t>Cupertino:</a:t>
            </a:r>
          </a:p>
          <a:p>
            <a:pPr marL="571500" lvl="1" indent="-571500">
              <a:spcBef>
                <a:spcPts val="1200"/>
              </a:spcBef>
              <a:buSzPct val="100000"/>
              <a:buFontTx/>
              <a:buChar char="-"/>
              <a:defRPr sz="4400">
                <a:latin typeface="Arial"/>
                <a:ea typeface="Arial"/>
                <a:cs typeface="Arial"/>
                <a:sym typeface="Arial"/>
              </a:defRPr>
            </a:pPr>
            <a:r>
              <a:rPr lang="en-US" dirty="0"/>
              <a:t>Apple’s iOS design language</a:t>
            </a:r>
          </a:p>
          <a:p>
            <a:pPr marL="571500" lvl="1" indent="-571500">
              <a:spcBef>
                <a:spcPts val="1200"/>
              </a:spcBef>
              <a:buSzPct val="100000"/>
              <a:buFontTx/>
              <a:buChar char="-"/>
              <a:defRPr sz="4400">
                <a:latin typeface="Arial"/>
                <a:ea typeface="Arial"/>
                <a:cs typeface="Arial"/>
                <a:sym typeface="Arial"/>
              </a:defRPr>
            </a:pPr>
            <a:r>
              <a:rPr lang="en-US" dirty="0"/>
              <a:t>Sleek aesthetics, depth cues</a:t>
            </a:r>
          </a:p>
          <a:p>
            <a:pPr marL="571500" lvl="1" indent="-571500">
              <a:spcBef>
                <a:spcPts val="1200"/>
              </a:spcBef>
              <a:buSzPct val="100000"/>
              <a:buFontTx/>
              <a:buChar char="-"/>
              <a:defRPr sz="4400">
                <a:latin typeface="Arial"/>
                <a:ea typeface="Arial"/>
                <a:cs typeface="Arial"/>
                <a:sym typeface="Arial"/>
              </a:defRPr>
            </a:pPr>
            <a:endParaRPr lang="en-US" dirty="0"/>
          </a:p>
        </p:txBody>
      </p:sp>
      <p:pic>
        <p:nvPicPr>
          <p:cNvPr id="139" name="Grafický objekt 37" descr="Grafický objekt 37"/>
          <p:cNvPicPr>
            <a:picLocks noChangeAspect="1"/>
          </p:cNvPicPr>
          <p:nvPr/>
        </p:nvPicPr>
        <p:blipFill>
          <a:blip r:embed="rId4"/>
          <a:stretch>
            <a:fillRect/>
          </a:stretch>
        </p:blipFill>
        <p:spPr>
          <a:xfrm>
            <a:off x="19468881" y="12804200"/>
            <a:ext cx="3179040" cy="299635"/>
          </a:xfrm>
          <a:prstGeom prst="rect">
            <a:avLst/>
          </a:prstGeom>
          <a:ln w="12700">
            <a:miter lim="400000"/>
          </a:ln>
        </p:spPr>
      </p:pic>
      <p:pic>
        <p:nvPicPr>
          <p:cNvPr id="138" name="Grafický objekt 10" descr="Grafický objekt 10"/>
          <p:cNvPicPr>
            <a:picLocks noChangeAspect="1"/>
          </p:cNvPicPr>
          <p:nvPr/>
        </p:nvPicPr>
        <p:blipFill>
          <a:blip r:embed="rId3"/>
          <a:stretch>
            <a:fillRect/>
          </a:stretch>
        </p:blipFill>
        <p:spPr>
          <a:xfrm>
            <a:off x="23468012" y="0"/>
            <a:ext cx="914401" cy="13716000"/>
          </a:xfrm>
          <a:prstGeom prst="rect">
            <a:avLst/>
          </a:prstGeom>
          <a:ln w="12700">
            <a:miter lim="400000"/>
          </a:ln>
        </p:spPr>
      </p:pic>
      <p:pic>
        <p:nvPicPr>
          <p:cNvPr id="144" name="Grafický objekt 14" descr="Grafický objekt 14"/>
          <p:cNvPicPr>
            <a:picLocks noChangeAspect="1"/>
          </p:cNvPicPr>
          <p:nvPr/>
        </p:nvPicPr>
        <p:blipFill>
          <a:blip r:embed="rId5"/>
          <a:stretch>
            <a:fillRect/>
          </a:stretch>
        </p:blipFill>
        <p:spPr>
          <a:xfrm>
            <a:off x="23627605" y="422692"/>
            <a:ext cx="754808" cy="3844801"/>
          </a:xfrm>
          <a:prstGeom prst="rect">
            <a:avLst/>
          </a:prstGeom>
          <a:ln w="12700">
            <a:miter lim="400000"/>
          </a:ln>
        </p:spPr>
      </p:pic>
    </p:spTree>
    <p:extLst>
      <p:ext uri="{BB962C8B-B14F-4D97-AF65-F5344CB8AC3E}">
        <p14:creationId xmlns:p14="http://schemas.microsoft.com/office/powerpoint/2010/main" val="109091482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 name="Grafický objekt 16" descr="Grafický objekt 16"/>
          <p:cNvPicPr>
            <a:picLocks noChangeAspect="1"/>
          </p:cNvPicPr>
          <p:nvPr/>
        </p:nvPicPr>
        <p:blipFill>
          <a:blip r:embed="rId3"/>
          <a:stretch>
            <a:fillRect/>
          </a:stretch>
        </p:blipFill>
        <p:spPr>
          <a:xfrm>
            <a:off x="0" y="3799278"/>
            <a:ext cx="914400" cy="7003421"/>
          </a:xfrm>
          <a:prstGeom prst="rect">
            <a:avLst/>
          </a:prstGeom>
          <a:ln w="12700">
            <a:miter lim="400000"/>
          </a:ln>
        </p:spPr>
      </p:pic>
      <p:sp>
        <p:nvSpPr>
          <p:cNvPr id="142" name="BlokTextu 9"/>
          <p:cNvSpPr txBox="1"/>
          <p:nvPr/>
        </p:nvSpPr>
        <p:spPr>
          <a:xfrm>
            <a:off x="1591632" y="1121229"/>
            <a:ext cx="19812948" cy="9233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5400" b="1" cap="all">
                <a:latin typeface="Arial"/>
                <a:ea typeface="Arial"/>
                <a:cs typeface="Arial"/>
                <a:sym typeface="Arial"/>
              </a:defRPr>
            </a:lvl1pPr>
          </a:lstStyle>
          <a:p>
            <a:r>
              <a:rPr lang="en-US" dirty="0"/>
              <a:t>Firebase</a:t>
            </a:r>
          </a:p>
        </p:txBody>
      </p:sp>
      <p:sp>
        <p:nvSpPr>
          <p:cNvPr id="143" name="BlokTextu 12"/>
          <p:cNvSpPr txBox="1"/>
          <p:nvPr/>
        </p:nvSpPr>
        <p:spPr>
          <a:xfrm>
            <a:off x="1591632" y="3300173"/>
            <a:ext cx="17725657" cy="82484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571500" indent="-571500">
              <a:spcBef>
                <a:spcPts val="1200"/>
              </a:spcBef>
              <a:buSzPct val="100000"/>
              <a:buFont typeface="Arial"/>
              <a:buChar char="•"/>
              <a:defRPr sz="4400">
                <a:latin typeface="Arial"/>
                <a:ea typeface="Arial"/>
                <a:cs typeface="Arial"/>
                <a:sym typeface="Arial"/>
              </a:defRPr>
            </a:pPr>
            <a:r>
              <a:rPr lang="en-GB" dirty="0"/>
              <a:t>Firebase is a BaaS (Backend-as-a-Service) platform from Google.</a:t>
            </a:r>
          </a:p>
          <a:p>
            <a:pPr marL="571500" indent="-571500">
              <a:spcBef>
                <a:spcPts val="1200"/>
              </a:spcBef>
              <a:buSzPct val="100000"/>
              <a:buFont typeface="Arial"/>
              <a:buChar char="•"/>
              <a:defRPr sz="4400">
                <a:latin typeface="Arial"/>
                <a:ea typeface="Arial"/>
                <a:cs typeface="Arial"/>
                <a:sym typeface="Arial"/>
              </a:defRPr>
            </a:pPr>
            <a:r>
              <a:rPr lang="en-GB" dirty="0"/>
              <a:t>Offers a suite of tools and services for easy app development.</a:t>
            </a:r>
          </a:p>
          <a:p>
            <a:pPr marL="571500" indent="-571500">
              <a:spcBef>
                <a:spcPts val="1200"/>
              </a:spcBef>
              <a:buSzPct val="100000"/>
              <a:buFont typeface="Arial"/>
              <a:buChar char="•"/>
              <a:defRPr sz="4400">
                <a:latin typeface="Arial"/>
                <a:ea typeface="Arial"/>
                <a:cs typeface="Arial"/>
                <a:sym typeface="Arial"/>
              </a:defRPr>
            </a:pPr>
            <a:r>
              <a:rPr lang="en-GB" dirty="0"/>
              <a:t>Seamless integration with Flutter for streamlined development.</a:t>
            </a:r>
          </a:p>
          <a:p>
            <a:pPr marL="571500" indent="-571500">
              <a:spcBef>
                <a:spcPts val="1200"/>
              </a:spcBef>
              <a:buSzPct val="100000"/>
              <a:buFont typeface="Arial"/>
              <a:buChar char="•"/>
              <a:defRPr sz="4400">
                <a:latin typeface="Arial"/>
                <a:ea typeface="Arial"/>
                <a:cs typeface="Arial"/>
                <a:sym typeface="Arial"/>
              </a:defRPr>
            </a:pPr>
            <a:endParaRPr lang="en-GB" dirty="0"/>
          </a:p>
          <a:p>
            <a:pPr>
              <a:spcBef>
                <a:spcPts val="1200"/>
              </a:spcBef>
              <a:buSzPct val="100000"/>
              <a:defRPr sz="4400">
                <a:latin typeface="Arial"/>
                <a:ea typeface="Arial"/>
                <a:cs typeface="Arial"/>
                <a:sym typeface="Arial"/>
              </a:defRPr>
            </a:pPr>
            <a:r>
              <a:rPr lang="en-GB" dirty="0"/>
              <a:t>Key features:</a:t>
            </a:r>
          </a:p>
          <a:p>
            <a:pPr marL="571500" indent="-571500">
              <a:spcBef>
                <a:spcPts val="1200"/>
              </a:spcBef>
              <a:buSzPct val="100000"/>
              <a:buFontTx/>
              <a:buChar char="-"/>
              <a:defRPr sz="4400">
                <a:latin typeface="Arial"/>
                <a:ea typeface="Arial"/>
                <a:cs typeface="Arial"/>
                <a:sym typeface="Arial"/>
              </a:defRPr>
            </a:pPr>
            <a:r>
              <a:rPr lang="en-GB" dirty="0"/>
              <a:t>App Check</a:t>
            </a:r>
          </a:p>
          <a:p>
            <a:pPr marL="571500" indent="-571500">
              <a:spcBef>
                <a:spcPts val="1200"/>
              </a:spcBef>
              <a:buSzPct val="100000"/>
              <a:buFontTx/>
              <a:buChar char="-"/>
              <a:defRPr sz="4400">
                <a:latin typeface="Arial"/>
                <a:ea typeface="Arial"/>
                <a:cs typeface="Arial"/>
                <a:sym typeface="Arial"/>
              </a:defRPr>
            </a:pPr>
            <a:r>
              <a:rPr lang="en-GB" dirty="0"/>
              <a:t>App Distribution</a:t>
            </a:r>
          </a:p>
          <a:p>
            <a:pPr marL="571500" indent="-571500">
              <a:spcBef>
                <a:spcPts val="1200"/>
              </a:spcBef>
              <a:buSzPct val="100000"/>
              <a:buFontTx/>
              <a:buChar char="-"/>
              <a:defRPr sz="4400">
                <a:latin typeface="Arial"/>
                <a:ea typeface="Arial"/>
                <a:cs typeface="Arial"/>
                <a:sym typeface="Arial"/>
              </a:defRPr>
            </a:pPr>
            <a:r>
              <a:rPr lang="en-GB" dirty="0"/>
              <a:t>Test Lab</a:t>
            </a:r>
          </a:p>
          <a:p>
            <a:pPr marL="571500" indent="-571500">
              <a:spcBef>
                <a:spcPts val="1200"/>
              </a:spcBef>
              <a:buSzPct val="100000"/>
              <a:buFontTx/>
              <a:buChar char="-"/>
              <a:defRPr sz="4400">
                <a:latin typeface="Arial"/>
                <a:ea typeface="Arial"/>
                <a:cs typeface="Arial"/>
                <a:sym typeface="Arial"/>
              </a:defRPr>
            </a:pPr>
            <a:r>
              <a:rPr lang="en-GB" dirty="0" err="1"/>
              <a:t>Crashlytics</a:t>
            </a:r>
            <a:endParaRPr lang="en-GB" dirty="0"/>
          </a:p>
          <a:p>
            <a:pPr marL="571500" indent="-571500">
              <a:spcBef>
                <a:spcPts val="1200"/>
              </a:spcBef>
              <a:buSzPct val="100000"/>
              <a:buFontTx/>
              <a:buChar char="-"/>
              <a:defRPr sz="4400">
                <a:latin typeface="Arial"/>
                <a:ea typeface="Arial"/>
                <a:cs typeface="Arial"/>
                <a:sym typeface="Arial"/>
              </a:defRPr>
            </a:pPr>
            <a:r>
              <a:rPr lang="en-GB" dirty="0"/>
              <a:t>Messaging</a:t>
            </a:r>
            <a:endParaRPr lang="en-US" dirty="0"/>
          </a:p>
        </p:txBody>
      </p:sp>
      <p:pic>
        <p:nvPicPr>
          <p:cNvPr id="139" name="Grafický objekt 37" descr="Grafický objekt 37"/>
          <p:cNvPicPr>
            <a:picLocks noChangeAspect="1"/>
          </p:cNvPicPr>
          <p:nvPr/>
        </p:nvPicPr>
        <p:blipFill>
          <a:blip r:embed="rId4"/>
          <a:stretch>
            <a:fillRect/>
          </a:stretch>
        </p:blipFill>
        <p:spPr>
          <a:xfrm>
            <a:off x="19468881" y="12804200"/>
            <a:ext cx="3179040" cy="299635"/>
          </a:xfrm>
          <a:prstGeom prst="rect">
            <a:avLst/>
          </a:prstGeom>
          <a:ln w="12700">
            <a:miter lim="400000"/>
          </a:ln>
        </p:spPr>
      </p:pic>
      <p:pic>
        <p:nvPicPr>
          <p:cNvPr id="138" name="Grafický objekt 10" descr="Grafický objekt 10"/>
          <p:cNvPicPr>
            <a:picLocks noChangeAspect="1"/>
          </p:cNvPicPr>
          <p:nvPr/>
        </p:nvPicPr>
        <p:blipFill>
          <a:blip r:embed="rId3"/>
          <a:stretch>
            <a:fillRect/>
          </a:stretch>
        </p:blipFill>
        <p:spPr>
          <a:xfrm>
            <a:off x="23468012" y="0"/>
            <a:ext cx="914401" cy="13716000"/>
          </a:xfrm>
          <a:prstGeom prst="rect">
            <a:avLst/>
          </a:prstGeom>
          <a:ln w="12700">
            <a:miter lim="400000"/>
          </a:ln>
        </p:spPr>
      </p:pic>
      <p:pic>
        <p:nvPicPr>
          <p:cNvPr id="144" name="Grafický objekt 14" descr="Grafický objekt 14"/>
          <p:cNvPicPr>
            <a:picLocks noChangeAspect="1"/>
          </p:cNvPicPr>
          <p:nvPr/>
        </p:nvPicPr>
        <p:blipFill>
          <a:blip r:embed="rId5"/>
          <a:stretch>
            <a:fillRect/>
          </a:stretch>
        </p:blipFill>
        <p:spPr>
          <a:xfrm>
            <a:off x="23627605" y="422692"/>
            <a:ext cx="754808" cy="3844801"/>
          </a:xfrm>
          <a:prstGeom prst="rect">
            <a:avLst/>
          </a:prstGeom>
          <a:ln w="12700">
            <a:miter lim="400000"/>
          </a:ln>
        </p:spPr>
      </p:pic>
    </p:spTree>
    <p:extLst>
      <p:ext uri="{BB962C8B-B14F-4D97-AF65-F5344CB8AC3E}">
        <p14:creationId xmlns:p14="http://schemas.microsoft.com/office/powerpoint/2010/main" val="1204511024"/>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 name="Grafický objekt 16" descr="Grafický objekt 16"/>
          <p:cNvPicPr>
            <a:picLocks noChangeAspect="1"/>
          </p:cNvPicPr>
          <p:nvPr/>
        </p:nvPicPr>
        <p:blipFill>
          <a:blip r:embed="rId3"/>
          <a:stretch>
            <a:fillRect/>
          </a:stretch>
        </p:blipFill>
        <p:spPr>
          <a:xfrm>
            <a:off x="0" y="3799278"/>
            <a:ext cx="914400" cy="7003421"/>
          </a:xfrm>
          <a:prstGeom prst="rect">
            <a:avLst/>
          </a:prstGeom>
          <a:ln w="12700">
            <a:miter lim="400000"/>
          </a:ln>
        </p:spPr>
      </p:pic>
      <p:sp>
        <p:nvSpPr>
          <p:cNvPr id="142" name="BlokTextu 9"/>
          <p:cNvSpPr txBox="1"/>
          <p:nvPr/>
        </p:nvSpPr>
        <p:spPr>
          <a:xfrm>
            <a:off x="1591632" y="1121229"/>
            <a:ext cx="19812948" cy="9233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5400" b="1" cap="all">
                <a:latin typeface="Arial"/>
                <a:ea typeface="Arial"/>
                <a:cs typeface="Arial"/>
                <a:sym typeface="Arial"/>
              </a:defRPr>
            </a:lvl1pPr>
          </a:lstStyle>
          <a:p>
            <a:r>
              <a:rPr lang="en-US" dirty="0"/>
              <a:t>Inherited Widget</a:t>
            </a:r>
          </a:p>
        </p:txBody>
      </p:sp>
      <p:sp>
        <p:nvSpPr>
          <p:cNvPr id="143" name="BlokTextu 12"/>
          <p:cNvSpPr txBox="1"/>
          <p:nvPr/>
        </p:nvSpPr>
        <p:spPr>
          <a:xfrm>
            <a:off x="1575549" y="4216140"/>
            <a:ext cx="17725657" cy="31085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571500" indent="-571500">
              <a:spcBef>
                <a:spcPts val="1200"/>
              </a:spcBef>
              <a:buSzPct val="100000"/>
              <a:buFont typeface="Arial"/>
              <a:buChar char="•"/>
              <a:defRPr sz="4400">
                <a:latin typeface="Arial"/>
                <a:ea typeface="Arial"/>
                <a:cs typeface="Arial"/>
                <a:sym typeface="Arial"/>
              </a:defRPr>
            </a:pPr>
            <a:r>
              <a:rPr lang="en-US" dirty="0"/>
              <a:t>Provides a way to share data from an ancestor widget</a:t>
            </a:r>
          </a:p>
          <a:p>
            <a:pPr marL="571500" indent="-571500">
              <a:spcBef>
                <a:spcPts val="1200"/>
              </a:spcBef>
              <a:buSzPct val="100000"/>
              <a:buFont typeface="Arial"/>
              <a:buChar char="•"/>
              <a:defRPr sz="4400">
                <a:latin typeface="Arial"/>
                <a:ea typeface="Arial"/>
                <a:cs typeface="Arial"/>
                <a:sym typeface="Arial"/>
              </a:defRPr>
            </a:pPr>
            <a:r>
              <a:rPr lang="en-US" dirty="0"/>
              <a:t>More efficient than directly passing data through constructors across multiple widget levels</a:t>
            </a:r>
          </a:p>
          <a:p>
            <a:pPr marL="571500" indent="-571500">
              <a:spcBef>
                <a:spcPts val="1200"/>
              </a:spcBef>
              <a:buSzPct val="100000"/>
              <a:buFont typeface="Arial"/>
              <a:buChar char="•"/>
              <a:defRPr sz="4400">
                <a:latin typeface="Arial"/>
                <a:ea typeface="Arial"/>
                <a:cs typeface="Arial"/>
                <a:sym typeface="Arial"/>
              </a:defRPr>
            </a:pPr>
            <a:r>
              <a:rPr lang="en-US" dirty="0"/>
              <a:t>Ideal for data that’s needed by a wide subtree</a:t>
            </a:r>
          </a:p>
        </p:txBody>
      </p:sp>
      <p:pic>
        <p:nvPicPr>
          <p:cNvPr id="139" name="Grafický objekt 37" descr="Grafický objekt 37"/>
          <p:cNvPicPr>
            <a:picLocks noChangeAspect="1"/>
          </p:cNvPicPr>
          <p:nvPr/>
        </p:nvPicPr>
        <p:blipFill>
          <a:blip r:embed="rId4"/>
          <a:stretch>
            <a:fillRect/>
          </a:stretch>
        </p:blipFill>
        <p:spPr>
          <a:xfrm>
            <a:off x="19468881" y="12804200"/>
            <a:ext cx="3179040" cy="299635"/>
          </a:xfrm>
          <a:prstGeom prst="rect">
            <a:avLst/>
          </a:prstGeom>
          <a:ln w="12700">
            <a:miter lim="400000"/>
          </a:ln>
        </p:spPr>
      </p:pic>
      <p:pic>
        <p:nvPicPr>
          <p:cNvPr id="138" name="Grafický objekt 10" descr="Grafický objekt 10"/>
          <p:cNvPicPr>
            <a:picLocks noChangeAspect="1"/>
          </p:cNvPicPr>
          <p:nvPr/>
        </p:nvPicPr>
        <p:blipFill>
          <a:blip r:embed="rId3"/>
          <a:stretch>
            <a:fillRect/>
          </a:stretch>
        </p:blipFill>
        <p:spPr>
          <a:xfrm>
            <a:off x="23468012" y="0"/>
            <a:ext cx="914401" cy="13716000"/>
          </a:xfrm>
          <a:prstGeom prst="rect">
            <a:avLst/>
          </a:prstGeom>
          <a:ln w="12700">
            <a:miter lim="400000"/>
          </a:ln>
        </p:spPr>
      </p:pic>
      <p:pic>
        <p:nvPicPr>
          <p:cNvPr id="144" name="Grafický objekt 14" descr="Grafický objekt 14"/>
          <p:cNvPicPr>
            <a:picLocks noChangeAspect="1"/>
          </p:cNvPicPr>
          <p:nvPr/>
        </p:nvPicPr>
        <p:blipFill>
          <a:blip r:embed="rId5"/>
          <a:stretch>
            <a:fillRect/>
          </a:stretch>
        </p:blipFill>
        <p:spPr>
          <a:xfrm>
            <a:off x="23627605" y="422692"/>
            <a:ext cx="754808" cy="3844801"/>
          </a:xfrm>
          <a:prstGeom prst="rect">
            <a:avLst/>
          </a:prstGeom>
          <a:ln w="12700">
            <a:miter lim="400000"/>
          </a:ln>
        </p:spPr>
      </p:pic>
    </p:spTree>
    <p:extLst>
      <p:ext uri="{BB962C8B-B14F-4D97-AF65-F5344CB8AC3E}">
        <p14:creationId xmlns:p14="http://schemas.microsoft.com/office/powerpoint/2010/main" val="2321299228"/>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 name="Grafický objekt 16" descr="Grafický objekt 16"/>
          <p:cNvPicPr>
            <a:picLocks noChangeAspect="1"/>
          </p:cNvPicPr>
          <p:nvPr/>
        </p:nvPicPr>
        <p:blipFill>
          <a:blip r:embed="rId3"/>
          <a:stretch>
            <a:fillRect/>
          </a:stretch>
        </p:blipFill>
        <p:spPr>
          <a:xfrm>
            <a:off x="0" y="3799278"/>
            <a:ext cx="914400" cy="7003421"/>
          </a:xfrm>
          <a:prstGeom prst="rect">
            <a:avLst/>
          </a:prstGeom>
          <a:ln w="12700">
            <a:miter lim="400000"/>
          </a:ln>
        </p:spPr>
      </p:pic>
      <p:sp>
        <p:nvSpPr>
          <p:cNvPr id="142" name="BlokTextu 9"/>
          <p:cNvSpPr txBox="1"/>
          <p:nvPr/>
        </p:nvSpPr>
        <p:spPr>
          <a:xfrm>
            <a:off x="1591632" y="1121229"/>
            <a:ext cx="19812948" cy="9233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5400" b="1" cap="all">
                <a:latin typeface="Arial"/>
                <a:ea typeface="Arial"/>
                <a:cs typeface="Arial"/>
                <a:sym typeface="Arial"/>
              </a:defRPr>
            </a:lvl1pPr>
          </a:lstStyle>
          <a:p>
            <a:r>
              <a:rPr lang="en-US" dirty="0"/>
              <a:t>State management - BLOC</a:t>
            </a:r>
          </a:p>
        </p:txBody>
      </p:sp>
      <p:sp>
        <p:nvSpPr>
          <p:cNvPr id="143" name="BlokTextu 12"/>
          <p:cNvSpPr txBox="1"/>
          <p:nvPr/>
        </p:nvSpPr>
        <p:spPr>
          <a:xfrm>
            <a:off x="1575549" y="4216140"/>
            <a:ext cx="17725657" cy="69557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571500" indent="-571500">
              <a:spcBef>
                <a:spcPts val="1200"/>
              </a:spcBef>
              <a:buSzPct val="100000"/>
              <a:buFont typeface="Arial"/>
              <a:buChar char="•"/>
              <a:defRPr sz="4400">
                <a:latin typeface="Arial"/>
                <a:ea typeface="Arial"/>
                <a:cs typeface="Arial"/>
                <a:sym typeface="Arial"/>
              </a:defRPr>
            </a:pPr>
            <a:r>
              <a:rPr lang="en-GB" dirty="0"/>
              <a:t>State: The data that your app displays and reacts to (user input, fetched data, UI choices, etc.)</a:t>
            </a:r>
            <a:endParaRPr lang="en-US" dirty="0"/>
          </a:p>
          <a:p>
            <a:pPr marL="571500" indent="-571500">
              <a:spcBef>
                <a:spcPts val="1200"/>
              </a:spcBef>
              <a:buSzPct val="100000"/>
              <a:buFont typeface="Arial"/>
              <a:buChar char="•"/>
              <a:defRPr sz="4400">
                <a:latin typeface="Arial"/>
                <a:ea typeface="Arial"/>
                <a:cs typeface="Arial"/>
                <a:sym typeface="Arial"/>
              </a:defRPr>
            </a:pPr>
            <a:r>
              <a:rPr lang="en-GB" dirty="0"/>
              <a:t>State Management: Predictably organizing, updating, and accessing the different parts of your app's state</a:t>
            </a:r>
          </a:p>
          <a:p>
            <a:pPr marL="571500" indent="-571500">
              <a:spcBef>
                <a:spcPts val="1200"/>
              </a:spcBef>
              <a:buSzPct val="100000"/>
              <a:buFont typeface="Arial"/>
              <a:buChar char="•"/>
              <a:defRPr sz="4400">
                <a:latin typeface="Arial"/>
                <a:ea typeface="Arial"/>
                <a:cs typeface="Arial"/>
                <a:sym typeface="Arial"/>
              </a:defRPr>
            </a:pPr>
            <a:r>
              <a:rPr lang="en-GB" dirty="0"/>
              <a:t>Flutter Challenges: Widgets rebuild frequently, state can become scattered and difficult to manage as your app grows.</a:t>
            </a:r>
          </a:p>
          <a:p>
            <a:pPr marL="571500" indent="-571500">
              <a:spcBef>
                <a:spcPts val="1200"/>
              </a:spcBef>
              <a:buSzPct val="100000"/>
              <a:buFont typeface="Arial"/>
              <a:buChar char="•"/>
              <a:defRPr sz="4400">
                <a:latin typeface="Arial"/>
                <a:ea typeface="Arial"/>
                <a:cs typeface="Arial"/>
                <a:sym typeface="Arial"/>
              </a:defRPr>
            </a:pPr>
            <a:endParaRPr lang="en-GB" dirty="0"/>
          </a:p>
          <a:p>
            <a:pPr marL="571500" indent="-571500">
              <a:spcBef>
                <a:spcPts val="1200"/>
              </a:spcBef>
              <a:buSzPct val="100000"/>
              <a:buFont typeface="Arial"/>
              <a:buChar char="•"/>
              <a:defRPr sz="4400">
                <a:latin typeface="Arial"/>
                <a:ea typeface="Arial"/>
                <a:cs typeface="Arial"/>
                <a:sym typeface="Arial"/>
              </a:defRPr>
            </a:pPr>
            <a:r>
              <a:rPr lang="en-GB" dirty="0"/>
              <a:t>Building Scalable and Maintainable Apps</a:t>
            </a:r>
          </a:p>
          <a:p>
            <a:pPr marL="571500" indent="-571500">
              <a:spcBef>
                <a:spcPts val="1200"/>
              </a:spcBef>
              <a:buSzPct val="100000"/>
              <a:buFont typeface="Arial"/>
              <a:buChar char="•"/>
              <a:defRPr sz="4400">
                <a:latin typeface="Arial"/>
                <a:ea typeface="Arial"/>
                <a:cs typeface="Arial"/>
                <a:sym typeface="Arial"/>
              </a:defRPr>
            </a:pPr>
            <a:r>
              <a:rPr lang="en-GB" dirty="0" err="1"/>
              <a:t>BLoC</a:t>
            </a:r>
            <a:r>
              <a:rPr lang="en-GB" dirty="0"/>
              <a:t>: Reactive State Management</a:t>
            </a:r>
            <a:endParaRPr lang="en-US" dirty="0"/>
          </a:p>
        </p:txBody>
      </p:sp>
      <p:pic>
        <p:nvPicPr>
          <p:cNvPr id="139" name="Grafický objekt 37" descr="Grafický objekt 37"/>
          <p:cNvPicPr>
            <a:picLocks noChangeAspect="1"/>
          </p:cNvPicPr>
          <p:nvPr/>
        </p:nvPicPr>
        <p:blipFill>
          <a:blip r:embed="rId4"/>
          <a:stretch>
            <a:fillRect/>
          </a:stretch>
        </p:blipFill>
        <p:spPr>
          <a:xfrm>
            <a:off x="19468881" y="12804200"/>
            <a:ext cx="3179040" cy="299635"/>
          </a:xfrm>
          <a:prstGeom prst="rect">
            <a:avLst/>
          </a:prstGeom>
          <a:ln w="12700">
            <a:miter lim="400000"/>
          </a:ln>
        </p:spPr>
      </p:pic>
      <p:pic>
        <p:nvPicPr>
          <p:cNvPr id="138" name="Grafický objekt 10" descr="Grafický objekt 10"/>
          <p:cNvPicPr>
            <a:picLocks noChangeAspect="1"/>
          </p:cNvPicPr>
          <p:nvPr/>
        </p:nvPicPr>
        <p:blipFill>
          <a:blip r:embed="rId3"/>
          <a:stretch>
            <a:fillRect/>
          </a:stretch>
        </p:blipFill>
        <p:spPr>
          <a:xfrm>
            <a:off x="23468012" y="0"/>
            <a:ext cx="914401" cy="13716000"/>
          </a:xfrm>
          <a:prstGeom prst="rect">
            <a:avLst/>
          </a:prstGeom>
          <a:ln w="12700">
            <a:miter lim="400000"/>
          </a:ln>
        </p:spPr>
      </p:pic>
      <p:pic>
        <p:nvPicPr>
          <p:cNvPr id="144" name="Grafický objekt 14" descr="Grafický objekt 14"/>
          <p:cNvPicPr>
            <a:picLocks noChangeAspect="1"/>
          </p:cNvPicPr>
          <p:nvPr/>
        </p:nvPicPr>
        <p:blipFill>
          <a:blip r:embed="rId5"/>
          <a:stretch>
            <a:fillRect/>
          </a:stretch>
        </p:blipFill>
        <p:spPr>
          <a:xfrm>
            <a:off x="23627605" y="422692"/>
            <a:ext cx="754808" cy="3844801"/>
          </a:xfrm>
          <a:prstGeom prst="rect">
            <a:avLst/>
          </a:prstGeom>
          <a:ln w="12700">
            <a:miter lim="400000"/>
          </a:ln>
        </p:spPr>
      </p:pic>
    </p:spTree>
    <p:extLst>
      <p:ext uri="{BB962C8B-B14F-4D97-AF65-F5344CB8AC3E}">
        <p14:creationId xmlns:p14="http://schemas.microsoft.com/office/powerpoint/2010/main" val="359890236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 name="Grafický objekt 16" descr="Grafický objekt 16"/>
          <p:cNvPicPr>
            <a:picLocks noChangeAspect="1"/>
          </p:cNvPicPr>
          <p:nvPr/>
        </p:nvPicPr>
        <p:blipFill>
          <a:blip r:embed="rId3"/>
          <a:stretch>
            <a:fillRect/>
          </a:stretch>
        </p:blipFill>
        <p:spPr>
          <a:xfrm>
            <a:off x="0" y="3799278"/>
            <a:ext cx="914400" cy="7003421"/>
          </a:xfrm>
          <a:prstGeom prst="rect">
            <a:avLst/>
          </a:prstGeom>
          <a:ln w="12700">
            <a:miter lim="400000"/>
          </a:ln>
        </p:spPr>
      </p:pic>
      <p:sp>
        <p:nvSpPr>
          <p:cNvPr id="142" name="BlokTextu 9"/>
          <p:cNvSpPr txBox="1"/>
          <p:nvPr/>
        </p:nvSpPr>
        <p:spPr>
          <a:xfrm>
            <a:off x="1591632" y="1121229"/>
            <a:ext cx="19812948" cy="9233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5400" b="1" cap="all">
                <a:latin typeface="Arial"/>
                <a:ea typeface="Arial"/>
                <a:cs typeface="Arial"/>
                <a:sym typeface="Arial"/>
              </a:defRPr>
            </a:lvl1pPr>
          </a:lstStyle>
          <a:p>
            <a:r>
              <a:rPr lang="en-US" dirty="0"/>
              <a:t>Networking</a:t>
            </a:r>
          </a:p>
        </p:txBody>
      </p:sp>
      <p:sp>
        <p:nvSpPr>
          <p:cNvPr id="143" name="BlokTextu 12"/>
          <p:cNvSpPr txBox="1"/>
          <p:nvPr/>
        </p:nvSpPr>
        <p:spPr>
          <a:xfrm>
            <a:off x="1575549" y="4216140"/>
            <a:ext cx="17725657" cy="3262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571500" indent="-571500">
              <a:spcBef>
                <a:spcPts val="1200"/>
              </a:spcBef>
              <a:buSzPct val="100000"/>
              <a:buFont typeface="Arial"/>
              <a:buChar char="•"/>
              <a:defRPr sz="4400">
                <a:latin typeface="Arial"/>
                <a:ea typeface="Arial"/>
                <a:cs typeface="Arial"/>
                <a:sym typeface="Arial"/>
              </a:defRPr>
            </a:pPr>
            <a:r>
              <a:rPr lang="en-GB" dirty="0"/>
              <a:t>Connect Your Flutter App to the World</a:t>
            </a:r>
            <a:endParaRPr lang="en-US" dirty="0"/>
          </a:p>
          <a:p>
            <a:pPr marL="571500" indent="-571500">
              <a:spcBef>
                <a:spcPts val="1200"/>
              </a:spcBef>
              <a:buSzPct val="100000"/>
              <a:buFont typeface="Arial"/>
              <a:buChar char="•"/>
              <a:defRPr sz="4400">
                <a:latin typeface="Arial"/>
                <a:ea typeface="Arial"/>
                <a:cs typeface="Arial"/>
                <a:sym typeface="Arial"/>
              </a:defRPr>
            </a:pPr>
            <a:r>
              <a:rPr lang="en-GB" dirty="0"/>
              <a:t>The Built-in 'http' Package</a:t>
            </a:r>
          </a:p>
          <a:p>
            <a:pPr marL="571500" indent="-571500">
              <a:spcBef>
                <a:spcPts val="1200"/>
              </a:spcBef>
              <a:buSzPct val="100000"/>
              <a:buFont typeface="Arial"/>
              <a:buChar char="•"/>
              <a:defRPr sz="4400">
                <a:latin typeface="Arial"/>
                <a:ea typeface="Arial"/>
                <a:cs typeface="Arial"/>
                <a:sym typeface="Arial"/>
              </a:defRPr>
            </a:pPr>
            <a:r>
              <a:rPr lang="en-GB" dirty="0" err="1"/>
              <a:t>Dio</a:t>
            </a:r>
            <a:r>
              <a:rPr lang="en-GB" dirty="0"/>
              <a:t>: Supercharged Networking for Flutter</a:t>
            </a:r>
          </a:p>
          <a:p>
            <a:pPr marL="571500" indent="-571500">
              <a:spcBef>
                <a:spcPts val="1200"/>
              </a:spcBef>
              <a:buSzPct val="100000"/>
              <a:buFont typeface="Arial"/>
              <a:buChar char="•"/>
              <a:defRPr sz="4400">
                <a:latin typeface="Arial"/>
                <a:ea typeface="Arial"/>
                <a:cs typeface="Arial"/>
                <a:sym typeface="Arial"/>
              </a:defRPr>
            </a:pPr>
            <a:r>
              <a:rPr lang="en-US" dirty="0"/>
              <a:t>Retrofit: Make it easy</a:t>
            </a:r>
          </a:p>
        </p:txBody>
      </p:sp>
      <p:pic>
        <p:nvPicPr>
          <p:cNvPr id="139" name="Grafický objekt 37" descr="Grafický objekt 37"/>
          <p:cNvPicPr>
            <a:picLocks noChangeAspect="1"/>
          </p:cNvPicPr>
          <p:nvPr/>
        </p:nvPicPr>
        <p:blipFill>
          <a:blip r:embed="rId4"/>
          <a:stretch>
            <a:fillRect/>
          </a:stretch>
        </p:blipFill>
        <p:spPr>
          <a:xfrm>
            <a:off x="19468881" y="12804200"/>
            <a:ext cx="3179040" cy="299635"/>
          </a:xfrm>
          <a:prstGeom prst="rect">
            <a:avLst/>
          </a:prstGeom>
          <a:ln w="12700">
            <a:miter lim="400000"/>
          </a:ln>
        </p:spPr>
      </p:pic>
      <p:pic>
        <p:nvPicPr>
          <p:cNvPr id="138" name="Grafický objekt 10" descr="Grafický objekt 10"/>
          <p:cNvPicPr>
            <a:picLocks noChangeAspect="1"/>
          </p:cNvPicPr>
          <p:nvPr/>
        </p:nvPicPr>
        <p:blipFill>
          <a:blip r:embed="rId3"/>
          <a:stretch>
            <a:fillRect/>
          </a:stretch>
        </p:blipFill>
        <p:spPr>
          <a:xfrm>
            <a:off x="23468012" y="0"/>
            <a:ext cx="914401" cy="13716000"/>
          </a:xfrm>
          <a:prstGeom prst="rect">
            <a:avLst/>
          </a:prstGeom>
          <a:ln w="12700">
            <a:miter lim="400000"/>
          </a:ln>
        </p:spPr>
      </p:pic>
      <p:pic>
        <p:nvPicPr>
          <p:cNvPr id="144" name="Grafický objekt 14" descr="Grafický objekt 14"/>
          <p:cNvPicPr>
            <a:picLocks noChangeAspect="1"/>
          </p:cNvPicPr>
          <p:nvPr/>
        </p:nvPicPr>
        <p:blipFill>
          <a:blip r:embed="rId5"/>
          <a:stretch>
            <a:fillRect/>
          </a:stretch>
        </p:blipFill>
        <p:spPr>
          <a:xfrm>
            <a:off x="23627605" y="422692"/>
            <a:ext cx="754808" cy="3844801"/>
          </a:xfrm>
          <a:prstGeom prst="rect">
            <a:avLst/>
          </a:prstGeom>
          <a:ln w="12700">
            <a:miter lim="400000"/>
          </a:ln>
        </p:spPr>
      </p:pic>
    </p:spTree>
    <p:extLst>
      <p:ext uri="{BB962C8B-B14F-4D97-AF65-F5344CB8AC3E}">
        <p14:creationId xmlns:p14="http://schemas.microsoft.com/office/powerpoint/2010/main" val="275529104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Grafický objekt 10" descr="Grafický objekt 10"/>
          <p:cNvPicPr>
            <a:picLocks noChangeAspect="1"/>
          </p:cNvPicPr>
          <p:nvPr/>
        </p:nvPicPr>
        <p:blipFill>
          <a:blip r:embed="rId3"/>
          <a:stretch>
            <a:fillRect/>
          </a:stretch>
        </p:blipFill>
        <p:spPr>
          <a:xfrm>
            <a:off x="17068800" y="17603"/>
            <a:ext cx="7313614" cy="13716000"/>
          </a:xfrm>
          <a:prstGeom prst="rect">
            <a:avLst/>
          </a:prstGeom>
          <a:ln w="12700">
            <a:miter lim="400000"/>
          </a:ln>
        </p:spPr>
      </p:pic>
      <p:pic>
        <p:nvPicPr>
          <p:cNvPr id="111" name="Grafický objekt 37" descr="Grafický objekt 37"/>
          <p:cNvPicPr>
            <a:picLocks noChangeAspect="1"/>
          </p:cNvPicPr>
          <p:nvPr/>
        </p:nvPicPr>
        <p:blipFill>
          <a:blip r:embed="rId4"/>
          <a:stretch>
            <a:fillRect/>
          </a:stretch>
        </p:blipFill>
        <p:spPr>
          <a:xfrm>
            <a:off x="19468881" y="12804200"/>
            <a:ext cx="3179040" cy="299635"/>
          </a:xfrm>
          <a:prstGeom prst="rect">
            <a:avLst/>
          </a:prstGeom>
          <a:ln w="12700">
            <a:miter lim="400000"/>
          </a:ln>
        </p:spPr>
      </p:pic>
      <p:sp>
        <p:nvSpPr>
          <p:cNvPr id="112" name="BlokTextu 3"/>
          <p:cNvSpPr txBox="1"/>
          <p:nvPr/>
        </p:nvSpPr>
        <p:spPr>
          <a:xfrm>
            <a:off x="1591633" y="1121229"/>
            <a:ext cx="15043410" cy="8564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5400" b="1" cap="all">
                <a:latin typeface="Arial"/>
                <a:ea typeface="Arial"/>
                <a:cs typeface="Arial"/>
                <a:sym typeface="Arial"/>
              </a:defRPr>
            </a:lvl1pPr>
          </a:lstStyle>
          <a:p>
            <a:r>
              <a:t>Content</a:t>
            </a:r>
          </a:p>
        </p:txBody>
      </p:sp>
      <p:pic>
        <p:nvPicPr>
          <p:cNvPr id="113" name="Picture 19" descr="Picture 19"/>
          <p:cNvPicPr>
            <a:picLocks noChangeAspect="1"/>
          </p:cNvPicPr>
          <p:nvPr/>
        </p:nvPicPr>
        <p:blipFill>
          <a:blip r:embed="rId5"/>
          <a:stretch>
            <a:fillRect/>
          </a:stretch>
        </p:blipFill>
        <p:spPr>
          <a:xfrm>
            <a:off x="1424368" y="11740218"/>
            <a:ext cx="2952714" cy="1363618"/>
          </a:xfrm>
          <a:prstGeom prst="rect">
            <a:avLst/>
          </a:prstGeom>
          <a:ln w="12700">
            <a:miter lim="400000"/>
          </a:ln>
        </p:spPr>
      </p:pic>
      <p:sp>
        <p:nvSpPr>
          <p:cNvPr id="114" name="BlokTextu 26"/>
          <p:cNvSpPr txBox="1"/>
          <p:nvPr/>
        </p:nvSpPr>
        <p:spPr>
          <a:xfrm>
            <a:off x="1591633" y="4191009"/>
            <a:ext cx="13236889" cy="32624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571500" indent="-571500">
              <a:spcBef>
                <a:spcPts val="1200"/>
              </a:spcBef>
              <a:buSzPct val="100000"/>
              <a:buFont typeface="Arial"/>
              <a:buChar char="•"/>
              <a:defRPr sz="4400">
                <a:latin typeface="Arial"/>
                <a:ea typeface="Arial"/>
                <a:cs typeface="Arial"/>
                <a:sym typeface="Arial"/>
              </a:defRPr>
            </a:pPr>
            <a:r>
              <a:rPr lang="en-US" dirty="0"/>
              <a:t>Intro</a:t>
            </a:r>
          </a:p>
          <a:p>
            <a:pPr marL="571500" indent="-571500">
              <a:spcBef>
                <a:spcPts val="1200"/>
              </a:spcBef>
              <a:buSzPct val="100000"/>
              <a:buFont typeface="Arial"/>
              <a:buChar char="•"/>
              <a:defRPr sz="4400">
                <a:latin typeface="Arial"/>
                <a:ea typeface="Arial"/>
                <a:cs typeface="Arial"/>
                <a:sym typeface="Arial"/>
              </a:defRPr>
            </a:pPr>
            <a:r>
              <a:rPr lang="en-US" dirty="0"/>
              <a:t>Beginning</a:t>
            </a:r>
          </a:p>
          <a:p>
            <a:pPr marL="571500" indent="-571500">
              <a:spcBef>
                <a:spcPts val="1200"/>
              </a:spcBef>
              <a:buSzPct val="100000"/>
              <a:buFont typeface="Arial"/>
              <a:buChar char="•"/>
              <a:defRPr sz="4400">
                <a:latin typeface="Arial"/>
                <a:ea typeface="Arial"/>
                <a:cs typeface="Arial"/>
                <a:sym typeface="Arial"/>
              </a:defRPr>
            </a:pPr>
            <a:r>
              <a:rPr lang="en-US" dirty="0"/>
              <a:t>Settings</a:t>
            </a:r>
          </a:p>
          <a:p>
            <a:pPr marL="571500" indent="-571500">
              <a:spcBef>
                <a:spcPts val="1200"/>
              </a:spcBef>
              <a:buSzPct val="100000"/>
              <a:buFont typeface="Arial"/>
              <a:buChar char="•"/>
              <a:defRPr sz="4400">
                <a:latin typeface="Arial"/>
                <a:ea typeface="Arial"/>
                <a:cs typeface="Arial"/>
                <a:sym typeface="Arial"/>
              </a:defRPr>
            </a:pPr>
            <a:r>
              <a:rPr lang="en-US" dirty="0"/>
              <a:t>Something more</a:t>
            </a:r>
            <a:endParaRPr dirty="0"/>
          </a:p>
        </p:txBody>
      </p:sp>
      <p:sp>
        <p:nvSpPr>
          <p:cNvPr id="115" name="BlokTextu 26"/>
          <p:cNvSpPr txBox="1"/>
          <p:nvPr/>
        </p:nvSpPr>
        <p:spPr>
          <a:xfrm>
            <a:off x="17869545" y="1977634"/>
            <a:ext cx="5803689" cy="96334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spcBef>
                <a:spcPts val="3000"/>
              </a:spcBef>
              <a:defRPr sz="4400" b="1">
                <a:solidFill>
                  <a:srgbClr val="FFFFFF"/>
                </a:solidFill>
                <a:latin typeface="Arial"/>
                <a:ea typeface="Arial"/>
                <a:cs typeface="Arial"/>
                <a:sym typeface="Arial"/>
              </a:defRPr>
            </a:pPr>
            <a:r>
              <a:rPr dirty="0"/>
              <a:t>Q&amp;A:</a:t>
            </a:r>
          </a:p>
          <a:p>
            <a:pPr>
              <a:spcBef>
                <a:spcPts val="2400"/>
              </a:spcBef>
              <a:defRPr sz="2800">
                <a:solidFill>
                  <a:srgbClr val="FFFFFF"/>
                </a:solidFill>
                <a:latin typeface="Arial"/>
                <a:ea typeface="Arial"/>
                <a:cs typeface="Arial"/>
                <a:sym typeface="Arial"/>
              </a:defRPr>
            </a:pPr>
            <a:endParaRPr lang="en-US" sz="4400" dirty="0"/>
          </a:p>
          <a:p>
            <a:pPr>
              <a:spcBef>
                <a:spcPts val="2400"/>
              </a:spcBef>
              <a:defRPr sz="2800">
                <a:solidFill>
                  <a:srgbClr val="FFFFFF"/>
                </a:solidFill>
                <a:latin typeface="Arial"/>
                <a:ea typeface="Arial"/>
                <a:cs typeface="Arial"/>
                <a:sym typeface="Arial"/>
              </a:defRPr>
            </a:pPr>
            <a:endParaRPr lang="en-SK" sz="4400" dirty="0"/>
          </a:p>
          <a:p>
            <a:pPr>
              <a:spcBef>
                <a:spcPts val="2400"/>
              </a:spcBef>
              <a:defRPr sz="2800">
                <a:solidFill>
                  <a:srgbClr val="FFFFFF"/>
                </a:solidFill>
                <a:latin typeface="Arial"/>
                <a:ea typeface="Arial"/>
                <a:cs typeface="Arial"/>
                <a:sym typeface="Arial"/>
              </a:defRPr>
            </a:pPr>
            <a:endParaRPr lang="en-SK" sz="4400" dirty="0"/>
          </a:p>
          <a:p>
            <a:pPr>
              <a:spcBef>
                <a:spcPts val="2400"/>
              </a:spcBef>
              <a:defRPr sz="2800">
                <a:solidFill>
                  <a:srgbClr val="FFFFFF"/>
                </a:solidFill>
                <a:latin typeface="Arial"/>
                <a:ea typeface="Arial"/>
                <a:cs typeface="Arial"/>
                <a:sym typeface="Arial"/>
              </a:defRPr>
            </a:pPr>
            <a:endParaRPr lang="en-SK" sz="4400" dirty="0"/>
          </a:p>
          <a:p>
            <a:pPr>
              <a:spcBef>
                <a:spcPts val="2400"/>
              </a:spcBef>
              <a:defRPr sz="2800">
                <a:solidFill>
                  <a:srgbClr val="FFFFFF"/>
                </a:solidFill>
                <a:latin typeface="Arial"/>
                <a:ea typeface="Arial"/>
                <a:cs typeface="Arial"/>
                <a:sym typeface="Arial"/>
              </a:defRPr>
            </a:pPr>
            <a:endParaRPr lang="en-SK" sz="4400" dirty="0"/>
          </a:p>
          <a:p>
            <a:pPr>
              <a:spcBef>
                <a:spcPts val="2400"/>
              </a:spcBef>
              <a:defRPr sz="2800">
                <a:solidFill>
                  <a:srgbClr val="FFFFFF"/>
                </a:solidFill>
                <a:latin typeface="Arial"/>
                <a:ea typeface="Arial"/>
                <a:cs typeface="Arial"/>
                <a:sym typeface="Arial"/>
              </a:defRPr>
            </a:pPr>
            <a:endParaRPr lang="en-SK" sz="4400" dirty="0"/>
          </a:p>
          <a:p>
            <a:pPr>
              <a:spcBef>
                <a:spcPts val="2400"/>
              </a:spcBef>
              <a:defRPr sz="2800">
                <a:solidFill>
                  <a:srgbClr val="FFFFFF"/>
                </a:solidFill>
                <a:latin typeface="Arial"/>
                <a:ea typeface="Arial"/>
                <a:cs typeface="Arial"/>
                <a:sym typeface="Arial"/>
              </a:defRPr>
            </a:pPr>
            <a:endParaRPr lang="en-SK" sz="4400" dirty="0"/>
          </a:p>
          <a:p>
            <a:pPr algn="ctr">
              <a:spcBef>
                <a:spcPts val="2400"/>
              </a:spcBef>
              <a:defRPr sz="2800">
                <a:solidFill>
                  <a:srgbClr val="FFFFFF"/>
                </a:solidFill>
                <a:latin typeface="Arial"/>
                <a:ea typeface="Arial"/>
                <a:cs typeface="Arial"/>
                <a:sym typeface="Arial"/>
              </a:defRPr>
            </a:pPr>
            <a:r>
              <a:rPr lang="en-SK" sz="4400" dirty="0"/>
              <a:t>Join at </a:t>
            </a:r>
            <a:r>
              <a:rPr lang="en-SK" sz="4400" b="1" dirty="0"/>
              <a:t>slido.com</a:t>
            </a:r>
          </a:p>
          <a:p>
            <a:pPr algn="ctr">
              <a:spcBef>
                <a:spcPts val="2400"/>
              </a:spcBef>
              <a:defRPr sz="2800">
                <a:solidFill>
                  <a:srgbClr val="FFFFFF"/>
                </a:solidFill>
                <a:latin typeface="Arial"/>
                <a:ea typeface="Arial"/>
                <a:cs typeface="Arial"/>
                <a:sym typeface="Arial"/>
              </a:defRPr>
            </a:pPr>
            <a:r>
              <a:rPr lang="en-SK" sz="4400" dirty="0"/>
              <a:t>#1162 852</a:t>
            </a:r>
            <a:endParaRPr sz="4400" dirty="0"/>
          </a:p>
        </p:txBody>
      </p:sp>
      <p:pic>
        <p:nvPicPr>
          <p:cNvPr id="117" name="Grafický objekt 21" descr="Grafický objekt 21"/>
          <p:cNvPicPr>
            <a:picLocks noChangeAspect="1"/>
          </p:cNvPicPr>
          <p:nvPr/>
        </p:nvPicPr>
        <p:blipFill>
          <a:blip r:embed="rId6"/>
          <a:stretch>
            <a:fillRect/>
          </a:stretch>
        </p:blipFill>
        <p:spPr>
          <a:xfrm rot="16200000" flipV="1">
            <a:off x="21497004" y="-1938403"/>
            <a:ext cx="947007" cy="4823813"/>
          </a:xfrm>
          <a:prstGeom prst="rect">
            <a:avLst/>
          </a:prstGeom>
          <a:ln w="12700">
            <a:miter lim="400000"/>
          </a:ln>
        </p:spPr>
      </p:pic>
      <p:pic>
        <p:nvPicPr>
          <p:cNvPr id="118" name="Grafický objekt 16" descr="Grafický objekt 16"/>
          <p:cNvPicPr>
            <a:picLocks noChangeAspect="1"/>
          </p:cNvPicPr>
          <p:nvPr/>
        </p:nvPicPr>
        <p:blipFill>
          <a:blip r:embed="rId3"/>
          <a:stretch>
            <a:fillRect/>
          </a:stretch>
        </p:blipFill>
        <p:spPr>
          <a:xfrm>
            <a:off x="0" y="3799278"/>
            <a:ext cx="914400" cy="7003421"/>
          </a:xfrm>
          <a:prstGeom prst="rect">
            <a:avLst/>
          </a:prstGeom>
          <a:ln w="12700">
            <a:miter lim="400000"/>
          </a:ln>
        </p:spPr>
      </p:pic>
      <p:pic>
        <p:nvPicPr>
          <p:cNvPr id="2" name="Picture 1">
            <a:extLst>
              <a:ext uri="{FF2B5EF4-FFF2-40B4-BE49-F238E27FC236}">
                <a16:creationId xmlns:a16="http://schemas.microsoft.com/office/drawing/2014/main" id="{202961CB-66FA-6C3E-972F-4232BC4FA5A6}"/>
              </a:ext>
            </a:extLst>
          </p:cNvPr>
          <p:cNvPicPr>
            <a:picLocks noChangeAspect="1"/>
          </p:cNvPicPr>
          <p:nvPr/>
        </p:nvPicPr>
        <p:blipFill>
          <a:blip r:embed="rId7"/>
          <a:stretch>
            <a:fillRect/>
          </a:stretch>
        </p:blipFill>
        <p:spPr>
          <a:xfrm>
            <a:off x="17732048" y="3226943"/>
            <a:ext cx="5987118" cy="5987118"/>
          </a:xfrm>
          <a:prstGeom prst="rect">
            <a:avLst/>
          </a:prstGeom>
        </p:spPr>
      </p:pic>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 name="Grafický objekt 16" descr="Grafický objekt 16"/>
          <p:cNvPicPr>
            <a:picLocks noChangeAspect="1"/>
          </p:cNvPicPr>
          <p:nvPr/>
        </p:nvPicPr>
        <p:blipFill>
          <a:blip r:embed="rId3"/>
          <a:stretch>
            <a:fillRect/>
          </a:stretch>
        </p:blipFill>
        <p:spPr>
          <a:xfrm>
            <a:off x="0" y="3799278"/>
            <a:ext cx="914400" cy="7003421"/>
          </a:xfrm>
          <a:prstGeom prst="rect">
            <a:avLst/>
          </a:prstGeom>
          <a:ln w="12700">
            <a:miter lim="400000"/>
          </a:ln>
        </p:spPr>
      </p:pic>
      <p:sp>
        <p:nvSpPr>
          <p:cNvPr id="142" name="BlokTextu 9"/>
          <p:cNvSpPr txBox="1"/>
          <p:nvPr/>
        </p:nvSpPr>
        <p:spPr>
          <a:xfrm>
            <a:off x="1591632" y="1121229"/>
            <a:ext cx="19812948" cy="9233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5400" b="1" cap="all">
                <a:latin typeface="Arial"/>
                <a:ea typeface="Arial"/>
                <a:cs typeface="Arial"/>
                <a:sym typeface="Arial"/>
              </a:defRPr>
            </a:lvl1pPr>
          </a:lstStyle>
          <a:p>
            <a:r>
              <a:rPr lang="en-US" dirty="0"/>
              <a:t>Animations</a:t>
            </a:r>
          </a:p>
        </p:txBody>
      </p:sp>
      <p:sp>
        <p:nvSpPr>
          <p:cNvPr id="143" name="BlokTextu 12"/>
          <p:cNvSpPr txBox="1"/>
          <p:nvPr/>
        </p:nvSpPr>
        <p:spPr>
          <a:xfrm>
            <a:off x="1591632" y="2761283"/>
            <a:ext cx="17725657" cy="90794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spcBef>
                <a:spcPts val="1200"/>
              </a:spcBef>
              <a:buSzPct val="100000"/>
              <a:defRPr sz="4400">
                <a:latin typeface="Arial"/>
                <a:ea typeface="Arial"/>
                <a:cs typeface="Arial"/>
                <a:sym typeface="Arial"/>
              </a:defRPr>
            </a:pPr>
            <a:r>
              <a:rPr lang="en-US" dirty="0"/>
              <a:t>Animations matter:</a:t>
            </a:r>
          </a:p>
          <a:p>
            <a:pPr marL="571500" indent="-571500">
              <a:spcBef>
                <a:spcPts val="1200"/>
              </a:spcBef>
              <a:buSzPct val="100000"/>
              <a:buFontTx/>
              <a:buChar char="-"/>
              <a:defRPr sz="4400">
                <a:latin typeface="Arial"/>
                <a:ea typeface="Arial"/>
                <a:cs typeface="Arial"/>
                <a:sym typeface="Arial"/>
              </a:defRPr>
            </a:pPr>
            <a:r>
              <a:rPr lang="en-US" dirty="0"/>
              <a:t>enhance user experience with visual cues and feedback</a:t>
            </a:r>
          </a:p>
          <a:p>
            <a:pPr marL="571500" indent="-571500">
              <a:spcBef>
                <a:spcPts val="1200"/>
              </a:spcBef>
              <a:buSzPct val="100000"/>
              <a:buFontTx/>
              <a:buChar char="-"/>
              <a:defRPr sz="4400">
                <a:latin typeface="Arial"/>
                <a:ea typeface="Arial"/>
                <a:cs typeface="Arial"/>
                <a:sym typeface="Arial"/>
              </a:defRPr>
            </a:pPr>
            <a:r>
              <a:rPr lang="en-US" dirty="0"/>
              <a:t>make interactions feel responsive and intuitive</a:t>
            </a:r>
          </a:p>
          <a:p>
            <a:pPr marL="571500" indent="-571500">
              <a:spcBef>
                <a:spcPts val="1200"/>
              </a:spcBef>
              <a:buSzPct val="100000"/>
              <a:buFontTx/>
              <a:buChar char="-"/>
              <a:defRPr sz="4400">
                <a:latin typeface="Arial"/>
                <a:ea typeface="Arial"/>
                <a:cs typeface="Arial"/>
                <a:sym typeface="Arial"/>
              </a:defRPr>
            </a:pPr>
            <a:r>
              <a:rPr lang="en-US" dirty="0"/>
              <a:t>add a touch of personality</a:t>
            </a:r>
          </a:p>
          <a:p>
            <a:pPr marL="571500" indent="-571500">
              <a:spcBef>
                <a:spcPts val="1200"/>
              </a:spcBef>
              <a:buSzPct val="100000"/>
              <a:buFontTx/>
              <a:buChar char="-"/>
              <a:defRPr sz="4400">
                <a:latin typeface="Arial"/>
                <a:ea typeface="Arial"/>
                <a:cs typeface="Arial"/>
                <a:sym typeface="Arial"/>
              </a:defRPr>
            </a:pPr>
            <a:endParaRPr lang="en-US" dirty="0"/>
          </a:p>
          <a:p>
            <a:pPr>
              <a:spcBef>
                <a:spcPts val="1200"/>
              </a:spcBef>
              <a:buSzPct val="100000"/>
              <a:defRPr sz="4400">
                <a:latin typeface="Arial"/>
                <a:ea typeface="Arial"/>
                <a:cs typeface="Arial"/>
                <a:sym typeface="Arial"/>
              </a:defRPr>
            </a:pPr>
            <a:r>
              <a:rPr lang="en-US" dirty="0"/>
              <a:t>Key concepts:</a:t>
            </a:r>
          </a:p>
          <a:p>
            <a:pPr marL="571500" indent="-571500">
              <a:spcBef>
                <a:spcPts val="1200"/>
              </a:spcBef>
              <a:buSzPct val="100000"/>
              <a:buFontTx/>
              <a:buChar char="-"/>
              <a:defRPr sz="4400">
                <a:latin typeface="Arial"/>
                <a:ea typeface="Arial"/>
                <a:cs typeface="Arial"/>
                <a:sym typeface="Arial"/>
              </a:defRPr>
            </a:pPr>
            <a:r>
              <a:rPr lang="en-US" dirty="0" err="1"/>
              <a:t>AnimationController</a:t>
            </a:r>
            <a:r>
              <a:rPr lang="en-US" dirty="0"/>
              <a:t>: Manages the progress of the animation</a:t>
            </a:r>
          </a:p>
          <a:p>
            <a:pPr marL="571500" indent="-571500">
              <a:spcBef>
                <a:spcPts val="1200"/>
              </a:spcBef>
              <a:buSzPct val="100000"/>
              <a:buFontTx/>
              <a:buChar char="-"/>
              <a:defRPr sz="4400">
                <a:latin typeface="Arial"/>
                <a:ea typeface="Arial"/>
                <a:cs typeface="Arial"/>
                <a:sym typeface="Arial"/>
              </a:defRPr>
            </a:pPr>
            <a:r>
              <a:rPr lang="en-US" dirty="0"/>
              <a:t>Tween: Defines how a value changes during the animation</a:t>
            </a:r>
          </a:p>
          <a:p>
            <a:pPr marL="571500" indent="-571500">
              <a:spcBef>
                <a:spcPts val="1200"/>
              </a:spcBef>
              <a:buSzPct val="100000"/>
              <a:buFontTx/>
              <a:buChar char="-"/>
              <a:defRPr sz="4400">
                <a:latin typeface="Arial"/>
                <a:ea typeface="Arial"/>
                <a:cs typeface="Arial"/>
                <a:sym typeface="Arial"/>
              </a:defRPr>
            </a:pPr>
            <a:r>
              <a:rPr lang="en-US" dirty="0" err="1"/>
              <a:t>AnimatedWidget</a:t>
            </a:r>
            <a:r>
              <a:rPr lang="en-US" dirty="0"/>
              <a:t>: Redraws itself when the animation value updates</a:t>
            </a:r>
          </a:p>
          <a:p>
            <a:pPr marL="571500" indent="-571500">
              <a:spcBef>
                <a:spcPts val="1200"/>
              </a:spcBef>
              <a:buSzPct val="100000"/>
              <a:buFontTx/>
              <a:buChar char="-"/>
              <a:defRPr sz="4400">
                <a:latin typeface="Arial"/>
                <a:ea typeface="Arial"/>
                <a:cs typeface="Arial"/>
                <a:sym typeface="Arial"/>
              </a:defRPr>
            </a:pPr>
            <a:endParaRPr lang="en-US" dirty="0"/>
          </a:p>
          <a:p>
            <a:pPr marL="571500" indent="-571500">
              <a:spcBef>
                <a:spcPts val="1200"/>
              </a:spcBef>
              <a:buSzPct val="100000"/>
              <a:buFontTx/>
              <a:buChar char="-"/>
              <a:defRPr sz="4400">
                <a:latin typeface="Arial"/>
                <a:ea typeface="Arial"/>
                <a:cs typeface="Arial"/>
                <a:sym typeface="Arial"/>
              </a:defRPr>
            </a:pPr>
            <a:r>
              <a:rPr lang="en-US" dirty="0"/>
              <a:t>Types of animation: Implicit, Explicit</a:t>
            </a:r>
          </a:p>
        </p:txBody>
      </p:sp>
      <p:pic>
        <p:nvPicPr>
          <p:cNvPr id="139" name="Grafický objekt 37" descr="Grafický objekt 37"/>
          <p:cNvPicPr>
            <a:picLocks noChangeAspect="1"/>
          </p:cNvPicPr>
          <p:nvPr/>
        </p:nvPicPr>
        <p:blipFill>
          <a:blip r:embed="rId4"/>
          <a:stretch>
            <a:fillRect/>
          </a:stretch>
        </p:blipFill>
        <p:spPr>
          <a:xfrm>
            <a:off x="19468881" y="12804200"/>
            <a:ext cx="3179040" cy="299635"/>
          </a:xfrm>
          <a:prstGeom prst="rect">
            <a:avLst/>
          </a:prstGeom>
          <a:ln w="12700">
            <a:miter lim="400000"/>
          </a:ln>
        </p:spPr>
      </p:pic>
      <p:pic>
        <p:nvPicPr>
          <p:cNvPr id="138" name="Grafický objekt 10" descr="Grafický objekt 10"/>
          <p:cNvPicPr>
            <a:picLocks noChangeAspect="1"/>
          </p:cNvPicPr>
          <p:nvPr/>
        </p:nvPicPr>
        <p:blipFill>
          <a:blip r:embed="rId3"/>
          <a:stretch>
            <a:fillRect/>
          </a:stretch>
        </p:blipFill>
        <p:spPr>
          <a:xfrm>
            <a:off x="23468012" y="0"/>
            <a:ext cx="914401" cy="13716000"/>
          </a:xfrm>
          <a:prstGeom prst="rect">
            <a:avLst/>
          </a:prstGeom>
          <a:ln w="12700">
            <a:miter lim="400000"/>
          </a:ln>
        </p:spPr>
      </p:pic>
      <p:pic>
        <p:nvPicPr>
          <p:cNvPr id="144" name="Grafický objekt 14" descr="Grafický objekt 14"/>
          <p:cNvPicPr>
            <a:picLocks noChangeAspect="1"/>
          </p:cNvPicPr>
          <p:nvPr/>
        </p:nvPicPr>
        <p:blipFill>
          <a:blip r:embed="rId5"/>
          <a:stretch>
            <a:fillRect/>
          </a:stretch>
        </p:blipFill>
        <p:spPr>
          <a:xfrm>
            <a:off x="23627605" y="422692"/>
            <a:ext cx="754808" cy="3844801"/>
          </a:xfrm>
          <a:prstGeom prst="rect">
            <a:avLst/>
          </a:prstGeom>
          <a:ln w="12700">
            <a:miter lim="400000"/>
          </a:ln>
        </p:spPr>
      </p:pic>
    </p:spTree>
    <p:extLst>
      <p:ext uri="{BB962C8B-B14F-4D97-AF65-F5344CB8AC3E}">
        <p14:creationId xmlns:p14="http://schemas.microsoft.com/office/powerpoint/2010/main" val="3483896343"/>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 name="Grafický objekt 16" descr="Grafický objekt 16"/>
          <p:cNvPicPr>
            <a:picLocks noChangeAspect="1"/>
          </p:cNvPicPr>
          <p:nvPr/>
        </p:nvPicPr>
        <p:blipFill>
          <a:blip r:embed="rId3"/>
          <a:stretch>
            <a:fillRect/>
          </a:stretch>
        </p:blipFill>
        <p:spPr>
          <a:xfrm>
            <a:off x="0" y="3799278"/>
            <a:ext cx="914400" cy="7003421"/>
          </a:xfrm>
          <a:prstGeom prst="rect">
            <a:avLst/>
          </a:prstGeom>
          <a:ln w="12700">
            <a:miter lim="400000"/>
          </a:ln>
        </p:spPr>
      </p:pic>
      <p:sp>
        <p:nvSpPr>
          <p:cNvPr id="142" name="BlokTextu 9"/>
          <p:cNvSpPr txBox="1"/>
          <p:nvPr/>
        </p:nvSpPr>
        <p:spPr>
          <a:xfrm>
            <a:off x="1591632" y="1121229"/>
            <a:ext cx="19812948" cy="17543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5400" b="1" cap="all">
                <a:latin typeface="Arial"/>
                <a:ea typeface="Arial"/>
                <a:cs typeface="Arial"/>
                <a:sym typeface="Arial"/>
              </a:defRPr>
            </a:lvl1pPr>
          </a:lstStyle>
          <a:p>
            <a:r>
              <a:rPr lang="en-US" dirty="0"/>
              <a:t>Keys</a:t>
            </a:r>
          </a:p>
          <a:p>
            <a:endParaRPr lang="en-US" dirty="0"/>
          </a:p>
        </p:txBody>
      </p:sp>
      <p:sp>
        <p:nvSpPr>
          <p:cNvPr id="143" name="BlokTextu 12"/>
          <p:cNvSpPr txBox="1"/>
          <p:nvPr/>
        </p:nvSpPr>
        <p:spPr>
          <a:xfrm>
            <a:off x="1591632" y="3330670"/>
            <a:ext cx="17725657" cy="79406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571500" indent="-571500">
              <a:spcBef>
                <a:spcPts val="1200"/>
              </a:spcBef>
              <a:buSzPct val="100000"/>
              <a:buFont typeface="Arial"/>
              <a:buChar char="•"/>
              <a:defRPr sz="4400">
                <a:latin typeface="Arial"/>
                <a:ea typeface="Arial"/>
                <a:cs typeface="Arial"/>
                <a:sym typeface="Arial"/>
              </a:defRPr>
            </a:pPr>
            <a:r>
              <a:rPr lang="en-GB" dirty="0"/>
              <a:t>Keys provide unique identifiers for widgets within a widget tree.</a:t>
            </a:r>
          </a:p>
          <a:p>
            <a:pPr marL="571500" indent="-571500">
              <a:spcBef>
                <a:spcPts val="1200"/>
              </a:spcBef>
              <a:buSzPct val="100000"/>
              <a:buFont typeface="Arial"/>
              <a:buChar char="•"/>
              <a:defRPr sz="4400">
                <a:latin typeface="Arial"/>
                <a:ea typeface="Arial"/>
                <a:cs typeface="Arial"/>
                <a:sym typeface="Arial"/>
              </a:defRPr>
            </a:pPr>
            <a:r>
              <a:rPr lang="en-GB" dirty="0"/>
              <a:t>Help Flutter preserve the state of widgets when they move around in the widget tree.</a:t>
            </a:r>
          </a:p>
          <a:p>
            <a:pPr marL="571500" indent="-571500">
              <a:spcBef>
                <a:spcPts val="1200"/>
              </a:spcBef>
              <a:buSzPct val="100000"/>
              <a:buFont typeface="Arial"/>
              <a:buChar char="•"/>
              <a:defRPr sz="4400">
                <a:latin typeface="Arial"/>
                <a:ea typeface="Arial"/>
                <a:cs typeface="Arial"/>
                <a:sym typeface="Arial"/>
              </a:defRPr>
            </a:pPr>
            <a:r>
              <a:rPr lang="en-GB" dirty="0"/>
              <a:t>Let Flutter know which widgets need rebuilding, minimizing unnecessary work.</a:t>
            </a:r>
          </a:p>
          <a:p>
            <a:pPr marL="571500" indent="-571500">
              <a:spcBef>
                <a:spcPts val="1200"/>
              </a:spcBef>
              <a:buSzPct val="100000"/>
              <a:buFont typeface="Arial"/>
              <a:buChar char="•"/>
              <a:defRPr sz="4400">
                <a:latin typeface="Arial"/>
                <a:ea typeface="Arial"/>
                <a:cs typeface="Arial"/>
                <a:sym typeface="Arial"/>
              </a:defRPr>
            </a:pPr>
            <a:endParaRPr lang="en-GB" dirty="0"/>
          </a:p>
          <a:p>
            <a:pPr>
              <a:spcBef>
                <a:spcPts val="1200"/>
              </a:spcBef>
              <a:buSzPct val="100000"/>
              <a:defRPr sz="4400">
                <a:latin typeface="Arial"/>
                <a:ea typeface="Arial"/>
                <a:cs typeface="Arial"/>
                <a:sym typeface="Arial"/>
              </a:defRPr>
            </a:pPr>
            <a:r>
              <a:rPr lang="en-GB" dirty="0"/>
              <a:t>Key types:</a:t>
            </a:r>
          </a:p>
          <a:p>
            <a:pPr marL="571500" indent="-571500">
              <a:spcBef>
                <a:spcPts val="1200"/>
              </a:spcBef>
              <a:buSzPct val="100000"/>
              <a:buFontTx/>
              <a:buChar char="-"/>
              <a:defRPr sz="4400">
                <a:latin typeface="Arial"/>
                <a:ea typeface="Arial"/>
                <a:cs typeface="Arial"/>
                <a:sym typeface="Arial"/>
              </a:defRPr>
            </a:pPr>
            <a:r>
              <a:rPr lang="en-GB" dirty="0" err="1"/>
              <a:t>ValueKey</a:t>
            </a:r>
            <a:endParaRPr lang="en-GB" dirty="0"/>
          </a:p>
          <a:p>
            <a:pPr marL="571500" indent="-571500">
              <a:spcBef>
                <a:spcPts val="1200"/>
              </a:spcBef>
              <a:buSzPct val="100000"/>
              <a:buFontTx/>
              <a:buChar char="-"/>
              <a:defRPr sz="4400">
                <a:latin typeface="Arial"/>
                <a:ea typeface="Arial"/>
                <a:cs typeface="Arial"/>
                <a:sym typeface="Arial"/>
              </a:defRPr>
            </a:pPr>
            <a:r>
              <a:rPr lang="en-GB" dirty="0" err="1"/>
              <a:t>ObjectKey</a:t>
            </a:r>
            <a:endParaRPr lang="en-GB" dirty="0"/>
          </a:p>
          <a:p>
            <a:pPr marL="571500" indent="-571500">
              <a:spcBef>
                <a:spcPts val="1200"/>
              </a:spcBef>
              <a:buSzPct val="100000"/>
              <a:buFontTx/>
              <a:buChar char="-"/>
              <a:defRPr sz="4400">
                <a:latin typeface="Arial"/>
                <a:ea typeface="Arial"/>
                <a:cs typeface="Arial"/>
                <a:sym typeface="Arial"/>
              </a:defRPr>
            </a:pPr>
            <a:r>
              <a:rPr lang="en-GB" dirty="0" err="1"/>
              <a:t>UniqueKey</a:t>
            </a:r>
            <a:endParaRPr lang="en-GB" dirty="0"/>
          </a:p>
        </p:txBody>
      </p:sp>
      <p:pic>
        <p:nvPicPr>
          <p:cNvPr id="139" name="Grafický objekt 37" descr="Grafický objekt 37"/>
          <p:cNvPicPr>
            <a:picLocks noChangeAspect="1"/>
          </p:cNvPicPr>
          <p:nvPr/>
        </p:nvPicPr>
        <p:blipFill>
          <a:blip r:embed="rId4"/>
          <a:stretch>
            <a:fillRect/>
          </a:stretch>
        </p:blipFill>
        <p:spPr>
          <a:xfrm>
            <a:off x="19468881" y="12804200"/>
            <a:ext cx="3179040" cy="299635"/>
          </a:xfrm>
          <a:prstGeom prst="rect">
            <a:avLst/>
          </a:prstGeom>
          <a:ln w="12700">
            <a:miter lim="400000"/>
          </a:ln>
        </p:spPr>
      </p:pic>
      <p:pic>
        <p:nvPicPr>
          <p:cNvPr id="138" name="Grafický objekt 10" descr="Grafický objekt 10"/>
          <p:cNvPicPr>
            <a:picLocks noChangeAspect="1"/>
          </p:cNvPicPr>
          <p:nvPr/>
        </p:nvPicPr>
        <p:blipFill>
          <a:blip r:embed="rId3"/>
          <a:stretch>
            <a:fillRect/>
          </a:stretch>
        </p:blipFill>
        <p:spPr>
          <a:xfrm>
            <a:off x="23468012" y="0"/>
            <a:ext cx="914401" cy="13716000"/>
          </a:xfrm>
          <a:prstGeom prst="rect">
            <a:avLst/>
          </a:prstGeom>
          <a:ln w="12700">
            <a:miter lim="400000"/>
          </a:ln>
        </p:spPr>
      </p:pic>
      <p:pic>
        <p:nvPicPr>
          <p:cNvPr id="144" name="Grafický objekt 14" descr="Grafický objekt 14"/>
          <p:cNvPicPr>
            <a:picLocks noChangeAspect="1"/>
          </p:cNvPicPr>
          <p:nvPr/>
        </p:nvPicPr>
        <p:blipFill>
          <a:blip r:embed="rId5"/>
          <a:stretch>
            <a:fillRect/>
          </a:stretch>
        </p:blipFill>
        <p:spPr>
          <a:xfrm>
            <a:off x="23627605" y="422692"/>
            <a:ext cx="754808" cy="3844801"/>
          </a:xfrm>
          <a:prstGeom prst="rect">
            <a:avLst/>
          </a:prstGeom>
          <a:ln w="12700">
            <a:miter lim="400000"/>
          </a:ln>
        </p:spPr>
      </p:pic>
    </p:spTree>
    <p:extLst>
      <p:ext uri="{BB962C8B-B14F-4D97-AF65-F5344CB8AC3E}">
        <p14:creationId xmlns:p14="http://schemas.microsoft.com/office/powerpoint/2010/main" val="229125765"/>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 name="Grafický objekt 16" descr="Grafický objekt 16"/>
          <p:cNvPicPr>
            <a:picLocks noChangeAspect="1"/>
          </p:cNvPicPr>
          <p:nvPr/>
        </p:nvPicPr>
        <p:blipFill>
          <a:blip r:embed="rId3"/>
          <a:stretch>
            <a:fillRect/>
          </a:stretch>
        </p:blipFill>
        <p:spPr>
          <a:xfrm>
            <a:off x="0" y="3799278"/>
            <a:ext cx="914400" cy="7003421"/>
          </a:xfrm>
          <a:prstGeom prst="rect">
            <a:avLst/>
          </a:prstGeom>
          <a:ln w="12700">
            <a:miter lim="400000"/>
          </a:ln>
        </p:spPr>
      </p:pic>
      <p:sp>
        <p:nvSpPr>
          <p:cNvPr id="142" name="BlokTextu 9"/>
          <p:cNvSpPr txBox="1"/>
          <p:nvPr/>
        </p:nvSpPr>
        <p:spPr>
          <a:xfrm>
            <a:off x="1591632" y="1121229"/>
            <a:ext cx="19812948" cy="9233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5400" b="1" cap="all">
                <a:latin typeface="Arial"/>
                <a:ea typeface="Arial"/>
                <a:cs typeface="Arial"/>
                <a:sym typeface="Arial"/>
              </a:defRPr>
            </a:lvl1pPr>
          </a:lstStyle>
          <a:p>
            <a:r>
              <a:rPr lang="en-US" dirty="0"/>
              <a:t>ISOLATES</a:t>
            </a:r>
          </a:p>
        </p:txBody>
      </p:sp>
      <p:sp>
        <p:nvSpPr>
          <p:cNvPr id="143" name="BlokTextu 12"/>
          <p:cNvSpPr txBox="1"/>
          <p:nvPr/>
        </p:nvSpPr>
        <p:spPr>
          <a:xfrm>
            <a:off x="1575549" y="4216140"/>
            <a:ext cx="17725657" cy="57554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571500" indent="-571500">
              <a:spcBef>
                <a:spcPts val="1200"/>
              </a:spcBef>
              <a:buSzPct val="100000"/>
              <a:buFont typeface="Arial"/>
              <a:buChar char="•"/>
              <a:defRPr sz="4400">
                <a:latin typeface="Arial"/>
                <a:ea typeface="Arial"/>
                <a:cs typeface="Arial"/>
                <a:sym typeface="Arial"/>
              </a:defRPr>
            </a:pPr>
            <a:r>
              <a:rPr lang="en-GB" dirty="0"/>
              <a:t>Isolates are like mini-threads within your Flutter app.</a:t>
            </a:r>
            <a:endParaRPr lang="en-US" dirty="0"/>
          </a:p>
          <a:p>
            <a:pPr marL="571500" indent="-571500">
              <a:spcBef>
                <a:spcPts val="1200"/>
              </a:spcBef>
              <a:buSzPct val="100000"/>
              <a:buFont typeface="Arial"/>
              <a:buChar char="•"/>
              <a:defRPr sz="4400">
                <a:latin typeface="Arial"/>
                <a:ea typeface="Arial"/>
                <a:cs typeface="Arial"/>
                <a:sym typeface="Arial"/>
              </a:defRPr>
            </a:pPr>
            <a:r>
              <a:rPr lang="en-GB" dirty="0"/>
              <a:t>Run code independently, with their own memory space.</a:t>
            </a:r>
          </a:p>
          <a:p>
            <a:pPr marL="571500" indent="-571500">
              <a:spcBef>
                <a:spcPts val="1200"/>
              </a:spcBef>
              <a:buSzPct val="100000"/>
              <a:buFont typeface="Arial"/>
              <a:buChar char="•"/>
              <a:defRPr sz="4400">
                <a:latin typeface="Arial"/>
                <a:ea typeface="Arial"/>
                <a:cs typeface="Arial"/>
                <a:sym typeface="Arial"/>
              </a:defRPr>
            </a:pPr>
            <a:endParaRPr lang="en-US" dirty="0"/>
          </a:p>
          <a:p>
            <a:pPr>
              <a:spcBef>
                <a:spcPts val="1200"/>
              </a:spcBef>
              <a:buSzPct val="100000"/>
              <a:defRPr sz="4400">
                <a:latin typeface="Arial"/>
                <a:ea typeface="Arial"/>
                <a:cs typeface="Arial"/>
                <a:sym typeface="Arial"/>
              </a:defRPr>
            </a:pPr>
            <a:r>
              <a:rPr lang="en-GB" dirty="0"/>
              <a:t>Ideal for: </a:t>
            </a:r>
            <a:endParaRPr lang="en-US" dirty="0"/>
          </a:p>
          <a:p>
            <a:pPr marL="571500" indent="-571500">
              <a:spcBef>
                <a:spcPts val="1200"/>
              </a:spcBef>
              <a:buSzPct val="100000"/>
              <a:buFontTx/>
              <a:buChar char="-"/>
              <a:defRPr sz="4400">
                <a:latin typeface="Arial"/>
                <a:ea typeface="Arial"/>
                <a:cs typeface="Arial"/>
                <a:sym typeface="Arial"/>
              </a:defRPr>
            </a:pPr>
            <a:r>
              <a:rPr lang="en-GB" dirty="0"/>
              <a:t>CPU-intensive tasks (image processing, complex calculations)</a:t>
            </a:r>
          </a:p>
          <a:p>
            <a:pPr marL="571500" indent="-571500">
              <a:spcBef>
                <a:spcPts val="1200"/>
              </a:spcBef>
              <a:buSzPct val="100000"/>
              <a:buFontTx/>
              <a:buChar char="-"/>
              <a:defRPr sz="4400">
                <a:latin typeface="Arial"/>
                <a:ea typeface="Arial"/>
                <a:cs typeface="Arial"/>
                <a:sym typeface="Arial"/>
              </a:defRPr>
            </a:pPr>
            <a:r>
              <a:rPr lang="en-GB" dirty="0"/>
              <a:t>Long-running operations that might freeze the UI</a:t>
            </a:r>
          </a:p>
          <a:p>
            <a:pPr marL="571500" indent="-571500">
              <a:spcBef>
                <a:spcPts val="1200"/>
              </a:spcBef>
              <a:buSzPct val="100000"/>
              <a:buFontTx/>
              <a:buChar char="-"/>
              <a:defRPr sz="4400">
                <a:latin typeface="Arial"/>
                <a:ea typeface="Arial"/>
                <a:cs typeface="Arial"/>
                <a:sym typeface="Arial"/>
              </a:defRPr>
            </a:pPr>
            <a:r>
              <a:rPr lang="en-GB" dirty="0"/>
              <a:t>Background tasks that shouldn't be interrupted</a:t>
            </a:r>
            <a:endParaRPr lang="en-US" dirty="0"/>
          </a:p>
        </p:txBody>
      </p:sp>
      <p:pic>
        <p:nvPicPr>
          <p:cNvPr id="139" name="Grafický objekt 37" descr="Grafický objekt 37"/>
          <p:cNvPicPr>
            <a:picLocks noChangeAspect="1"/>
          </p:cNvPicPr>
          <p:nvPr/>
        </p:nvPicPr>
        <p:blipFill>
          <a:blip r:embed="rId4"/>
          <a:stretch>
            <a:fillRect/>
          </a:stretch>
        </p:blipFill>
        <p:spPr>
          <a:xfrm>
            <a:off x="19468881" y="12804200"/>
            <a:ext cx="3179040" cy="299635"/>
          </a:xfrm>
          <a:prstGeom prst="rect">
            <a:avLst/>
          </a:prstGeom>
          <a:ln w="12700">
            <a:miter lim="400000"/>
          </a:ln>
        </p:spPr>
      </p:pic>
      <p:pic>
        <p:nvPicPr>
          <p:cNvPr id="138" name="Grafický objekt 10" descr="Grafický objekt 10"/>
          <p:cNvPicPr>
            <a:picLocks noChangeAspect="1"/>
          </p:cNvPicPr>
          <p:nvPr/>
        </p:nvPicPr>
        <p:blipFill>
          <a:blip r:embed="rId3"/>
          <a:stretch>
            <a:fillRect/>
          </a:stretch>
        </p:blipFill>
        <p:spPr>
          <a:xfrm>
            <a:off x="23468012" y="0"/>
            <a:ext cx="914401" cy="13716000"/>
          </a:xfrm>
          <a:prstGeom prst="rect">
            <a:avLst/>
          </a:prstGeom>
          <a:ln w="12700">
            <a:miter lim="400000"/>
          </a:ln>
        </p:spPr>
      </p:pic>
      <p:pic>
        <p:nvPicPr>
          <p:cNvPr id="144" name="Grafický objekt 14" descr="Grafický objekt 14"/>
          <p:cNvPicPr>
            <a:picLocks noChangeAspect="1"/>
          </p:cNvPicPr>
          <p:nvPr/>
        </p:nvPicPr>
        <p:blipFill>
          <a:blip r:embed="rId5"/>
          <a:stretch>
            <a:fillRect/>
          </a:stretch>
        </p:blipFill>
        <p:spPr>
          <a:xfrm>
            <a:off x="23627605" y="422692"/>
            <a:ext cx="754808" cy="3844801"/>
          </a:xfrm>
          <a:prstGeom prst="rect">
            <a:avLst/>
          </a:prstGeom>
          <a:ln w="12700">
            <a:miter lim="400000"/>
          </a:ln>
        </p:spPr>
      </p:pic>
    </p:spTree>
    <p:extLst>
      <p:ext uri="{BB962C8B-B14F-4D97-AF65-F5344CB8AC3E}">
        <p14:creationId xmlns:p14="http://schemas.microsoft.com/office/powerpoint/2010/main" val="1308347117"/>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 name="Grafický objekt 16" descr="Grafický objekt 16"/>
          <p:cNvPicPr>
            <a:picLocks noChangeAspect="1"/>
          </p:cNvPicPr>
          <p:nvPr/>
        </p:nvPicPr>
        <p:blipFill>
          <a:blip r:embed="rId3"/>
          <a:stretch>
            <a:fillRect/>
          </a:stretch>
        </p:blipFill>
        <p:spPr>
          <a:xfrm>
            <a:off x="0" y="3799278"/>
            <a:ext cx="914400" cy="7003421"/>
          </a:xfrm>
          <a:prstGeom prst="rect">
            <a:avLst/>
          </a:prstGeom>
          <a:ln w="12700">
            <a:miter lim="400000"/>
          </a:ln>
        </p:spPr>
      </p:pic>
      <p:sp>
        <p:nvSpPr>
          <p:cNvPr id="142" name="BlokTextu 9"/>
          <p:cNvSpPr txBox="1"/>
          <p:nvPr/>
        </p:nvSpPr>
        <p:spPr>
          <a:xfrm>
            <a:off x="1591632" y="1121229"/>
            <a:ext cx="19812948" cy="9233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5400" b="1" cap="all">
                <a:latin typeface="Arial"/>
                <a:ea typeface="Arial"/>
                <a:cs typeface="Arial"/>
                <a:sym typeface="Arial"/>
              </a:defRPr>
            </a:lvl1pPr>
          </a:lstStyle>
          <a:p>
            <a:r>
              <a:rPr lang="en-US" dirty="0"/>
              <a:t>Platform Bridge</a:t>
            </a:r>
          </a:p>
        </p:txBody>
      </p:sp>
      <p:sp>
        <p:nvSpPr>
          <p:cNvPr id="143" name="BlokTextu 12"/>
          <p:cNvSpPr txBox="1"/>
          <p:nvPr/>
        </p:nvSpPr>
        <p:spPr>
          <a:xfrm>
            <a:off x="1575549" y="4216140"/>
            <a:ext cx="17725657" cy="62786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spcBef>
                <a:spcPts val="1200"/>
              </a:spcBef>
              <a:buSzPct val="100000"/>
              <a:defRPr sz="4400">
                <a:latin typeface="Arial"/>
                <a:ea typeface="Arial"/>
                <a:cs typeface="Arial"/>
                <a:sym typeface="Arial"/>
              </a:defRPr>
            </a:pPr>
            <a:r>
              <a:rPr lang="en-GB" dirty="0"/>
              <a:t>Platform channels enable communication between Flutter's Dart code and platform-specific code (Java/Kotlin on Android, Objective-C/Swift on iOS).</a:t>
            </a:r>
          </a:p>
          <a:p>
            <a:pPr>
              <a:spcBef>
                <a:spcPts val="1200"/>
              </a:spcBef>
              <a:buSzPct val="100000"/>
              <a:defRPr sz="4400">
                <a:latin typeface="Arial"/>
                <a:ea typeface="Arial"/>
                <a:cs typeface="Arial"/>
                <a:sym typeface="Arial"/>
              </a:defRPr>
            </a:pPr>
            <a:endParaRPr lang="en-GB" dirty="0"/>
          </a:p>
          <a:p>
            <a:pPr>
              <a:spcBef>
                <a:spcPts val="1200"/>
              </a:spcBef>
              <a:buSzPct val="100000"/>
              <a:defRPr sz="4400">
                <a:latin typeface="Arial"/>
                <a:ea typeface="Arial"/>
                <a:cs typeface="Arial"/>
                <a:sym typeface="Arial"/>
              </a:defRPr>
            </a:pPr>
            <a:r>
              <a:rPr lang="en-GB" dirty="0"/>
              <a:t>Essential for accessing: </a:t>
            </a:r>
          </a:p>
          <a:p>
            <a:pPr marL="571500" indent="-571500">
              <a:spcBef>
                <a:spcPts val="1200"/>
              </a:spcBef>
              <a:buSzPct val="100000"/>
              <a:buFontTx/>
              <a:buChar char="-"/>
              <a:defRPr sz="4400">
                <a:latin typeface="Arial"/>
                <a:ea typeface="Arial"/>
                <a:cs typeface="Arial"/>
                <a:sym typeface="Arial"/>
              </a:defRPr>
            </a:pPr>
            <a:r>
              <a:rPr lang="en-GB" dirty="0"/>
              <a:t>Device features not exposed by default (camera, sensors, etc.)</a:t>
            </a:r>
          </a:p>
          <a:p>
            <a:pPr marL="571500" indent="-571500">
              <a:spcBef>
                <a:spcPts val="1200"/>
              </a:spcBef>
              <a:buSzPct val="100000"/>
              <a:buFontTx/>
              <a:buChar char="-"/>
              <a:defRPr sz="4400">
                <a:latin typeface="Arial"/>
                <a:ea typeface="Arial"/>
                <a:cs typeface="Arial"/>
                <a:sym typeface="Arial"/>
              </a:defRPr>
            </a:pPr>
            <a:r>
              <a:rPr lang="en-GB" dirty="0"/>
              <a:t>3rd-party SDKs written in native code.</a:t>
            </a:r>
          </a:p>
          <a:p>
            <a:pPr marL="571500" indent="-571500">
              <a:spcBef>
                <a:spcPts val="1200"/>
              </a:spcBef>
              <a:buSzPct val="100000"/>
              <a:buFontTx/>
              <a:buChar char="-"/>
              <a:defRPr sz="4400">
                <a:latin typeface="Arial"/>
                <a:ea typeface="Arial"/>
                <a:cs typeface="Arial"/>
                <a:sym typeface="Arial"/>
              </a:defRPr>
            </a:pPr>
            <a:r>
              <a:rPr lang="en-GB" dirty="0"/>
              <a:t>Performance-critical code that's better suited to native languages.</a:t>
            </a:r>
            <a:endParaRPr lang="en-US" dirty="0"/>
          </a:p>
        </p:txBody>
      </p:sp>
      <p:pic>
        <p:nvPicPr>
          <p:cNvPr id="139" name="Grafický objekt 37" descr="Grafický objekt 37"/>
          <p:cNvPicPr>
            <a:picLocks noChangeAspect="1"/>
          </p:cNvPicPr>
          <p:nvPr/>
        </p:nvPicPr>
        <p:blipFill>
          <a:blip r:embed="rId4"/>
          <a:stretch>
            <a:fillRect/>
          </a:stretch>
        </p:blipFill>
        <p:spPr>
          <a:xfrm>
            <a:off x="19468881" y="12804200"/>
            <a:ext cx="3179040" cy="299635"/>
          </a:xfrm>
          <a:prstGeom prst="rect">
            <a:avLst/>
          </a:prstGeom>
          <a:ln w="12700">
            <a:miter lim="400000"/>
          </a:ln>
        </p:spPr>
      </p:pic>
      <p:pic>
        <p:nvPicPr>
          <p:cNvPr id="138" name="Grafický objekt 10" descr="Grafický objekt 10"/>
          <p:cNvPicPr>
            <a:picLocks noChangeAspect="1"/>
          </p:cNvPicPr>
          <p:nvPr/>
        </p:nvPicPr>
        <p:blipFill>
          <a:blip r:embed="rId3"/>
          <a:stretch>
            <a:fillRect/>
          </a:stretch>
        </p:blipFill>
        <p:spPr>
          <a:xfrm>
            <a:off x="23468012" y="0"/>
            <a:ext cx="914401" cy="13716000"/>
          </a:xfrm>
          <a:prstGeom prst="rect">
            <a:avLst/>
          </a:prstGeom>
          <a:ln w="12700">
            <a:miter lim="400000"/>
          </a:ln>
        </p:spPr>
      </p:pic>
      <p:pic>
        <p:nvPicPr>
          <p:cNvPr id="144" name="Grafický objekt 14" descr="Grafický objekt 14"/>
          <p:cNvPicPr>
            <a:picLocks noChangeAspect="1"/>
          </p:cNvPicPr>
          <p:nvPr/>
        </p:nvPicPr>
        <p:blipFill>
          <a:blip r:embed="rId5"/>
          <a:stretch>
            <a:fillRect/>
          </a:stretch>
        </p:blipFill>
        <p:spPr>
          <a:xfrm>
            <a:off x="23627605" y="422692"/>
            <a:ext cx="754808" cy="3844801"/>
          </a:xfrm>
          <a:prstGeom prst="rect">
            <a:avLst/>
          </a:prstGeom>
          <a:ln w="12700">
            <a:miter lim="400000"/>
          </a:ln>
        </p:spPr>
      </p:pic>
    </p:spTree>
    <p:extLst>
      <p:ext uri="{BB962C8B-B14F-4D97-AF65-F5344CB8AC3E}">
        <p14:creationId xmlns:p14="http://schemas.microsoft.com/office/powerpoint/2010/main" val="3563655102"/>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 name="Grafický objekt 16" descr="Grafický objekt 16"/>
          <p:cNvPicPr>
            <a:picLocks noChangeAspect="1"/>
          </p:cNvPicPr>
          <p:nvPr/>
        </p:nvPicPr>
        <p:blipFill>
          <a:blip r:embed="rId3"/>
          <a:stretch>
            <a:fillRect/>
          </a:stretch>
        </p:blipFill>
        <p:spPr>
          <a:xfrm>
            <a:off x="0" y="3799278"/>
            <a:ext cx="914400" cy="7003421"/>
          </a:xfrm>
          <a:prstGeom prst="rect">
            <a:avLst/>
          </a:prstGeom>
          <a:ln w="12700">
            <a:miter lim="400000"/>
          </a:ln>
        </p:spPr>
      </p:pic>
      <p:sp>
        <p:nvSpPr>
          <p:cNvPr id="142" name="BlokTextu 9"/>
          <p:cNvSpPr txBox="1"/>
          <p:nvPr/>
        </p:nvSpPr>
        <p:spPr>
          <a:xfrm>
            <a:off x="1591632" y="1121229"/>
            <a:ext cx="19812948" cy="9233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5400" b="1" cap="all">
                <a:latin typeface="Arial"/>
                <a:ea typeface="Arial"/>
                <a:cs typeface="Arial"/>
                <a:sym typeface="Arial"/>
              </a:defRPr>
            </a:lvl1pPr>
          </a:lstStyle>
          <a:p>
            <a:r>
              <a:rPr lang="en-US" dirty="0"/>
              <a:t>Testing</a:t>
            </a:r>
          </a:p>
        </p:txBody>
      </p:sp>
      <p:sp>
        <p:nvSpPr>
          <p:cNvPr id="143" name="BlokTextu 12"/>
          <p:cNvSpPr txBox="1"/>
          <p:nvPr/>
        </p:nvSpPr>
        <p:spPr>
          <a:xfrm>
            <a:off x="1575549" y="4216140"/>
            <a:ext cx="17725657" cy="64325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spcBef>
                <a:spcPts val="1200"/>
              </a:spcBef>
              <a:buSzPct val="100000"/>
              <a:defRPr sz="4400">
                <a:latin typeface="Arial"/>
                <a:ea typeface="Arial"/>
                <a:cs typeface="Arial"/>
                <a:sym typeface="Arial"/>
              </a:defRPr>
            </a:pPr>
            <a:r>
              <a:rPr lang="en-GB" dirty="0"/>
              <a:t>Testing is fundamental to developing high-quality Flutter apps that function reliably.</a:t>
            </a:r>
          </a:p>
          <a:p>
            <a:pPr marL="571500" indent="-571500">
              <a:spcBef>
                <a:spcPts val="1200"/>
              </a:spcBef>
              <a:buSzPct val="100000"/>
              <a:buFont typeface="Arial"/>
              <a:buChar char="•"/>
              <a:defRPr sz="4400">
                <a:latin typeface="Arial"/>
                <a:ea typeface="Arial"/>
                <a:cs typeface="Arial"/>
                <a:sym typeface="Arial"/>
              </a:defRPr>
            </a:pPr>
            <a:endParaRPr lang="en-GB" dirty="0"/>
          </a:p>
          <a:p>
            <a:pPr>
              <a:spcBef>
                <a:spcPts val="1200"/>
              </a:spcBef>
              <a:buSzPct val="100000"/>
              <a:defRPr sz="4400">
                <a:latin typeface="Arial"/>
                <a:ea typeface="Arial"/>
                <a:cs typeface="Arial"/>
                <a:sym typeface="Arial"/>
              </a:defRPr>
            </a:pPr>
            <a:r>
              <a:rPr lang="en-GB" dirty="0"/>
              <a:t>Type of tests:</a:t>
            </a:r>
          </a:p>
          <a:p>
            <a:pPr marL="571500" indent="-571500">
              <a:spcBef>
                <a:spcPts val="1200"/>
              </a:spcBef>
              <a:buSzPct val="100000"/>
              <a:buFont typeface="Arial"/>
              <a:buChar char="•"/>
              <a:defRPr sz="4400">
                <a:latin typeface="Arial"/>
                <a:ea typeface="Arial"/>
                <a:cs typeface="Arial"/>
                <a:sym typeface="Arial"/>
              </a:defRPr>
            </a:pPr>
            <a:r>
              <a:rPr lang="en-GB" dirty="0"/>
              <a:t>Unit Tests</a:t>
            </a:r>
          </a:p>
          <a:p>
            <a:pPr marL="571500" indent="-571500">
              <a:spcBef>
                <a:spcPts val="1200"/>
              </a:spcBef>
              <a:buSzPct val="100000"/>
              <a:buFont typeface="Arial"/>
              <a:buChar char="•"/>
              <a:defRPr sz="4400">
                <a:latin typeface="Arial"/>
                <a:ea typeface="Arial"/>
                <a:cs typeface="Arial"/>
                <a:sym typeface="Arial"/>
              </a:defRPr>
            </a:pPr>
            <a:r>
              <a:rPr lang="en-GB" dirty="0"/>
              <a:t>Widget Tests</a:t>
            </a:r>
          </a:p>
          <a:p>
            <a:pPr marL="571500" indent="-571500">
              <a:spcBef>
                <a:spcPts val="1200"/>
              </a:spcBef>
              <a:buSzPct val="100000"/>
              <a:buFont typeface="Arial"/>
              <a:buChar char="•"/>
              <a:defRPr sz="4400">
                <a:latin typeface="Arial"/>
                <a:ea typeface="Arial"/>
                <a:cs typeface="Arial"/>
                <a:sym typeface="Arial"/>
              </a:defRPr>
            </a:pPr>
            <a:r>
              <a:rPr lang="en-US" dirty="0"/>
              <a:t>Integration Tests</a:t>
            </a:r>
          </a:p>
          <a:p>
            <a:pPr marL="571500" indent="-571500">
              <a:spcBef>
                <a:spcPts val="1200"/>
              </a:spcBef>
              <a:buSzPct val="100000"/>
              <a:buFont typeface="Arial"/>
              <a:buChar char="•"/>
              <a:defRPr sz="4400">
                <a:latin typeface="Arial"/>
                <a:ea typeface="Arial"/>
                <a:cs typeface="Arial"/>
                <a:sym typeface="Arial"/>
              </a:defRPr>
            </a:pPr>
            <a:r>
              <a:rPr lang="en-US" dirty="0"/>
              <a:t>Golden Tests</a:t>
            </a:r>
          </a:p>
        </p:txBody>
      </p:sp>
      <p:pic>
        <p:nvPicPr>
          <p:cNvPr id="139" name="Grafický objekt 37" descr="Grafický objekt 37"/>
          <p:cNvPicPr>
            <a:picLocks noChangeAspect="1"/>
          </p:cNvPicPr>
          <p:nvPr/>
        </p:nvPicPr>
        <p:blipFill>
          <a:blip r:embed="rId4"/>
          <a:stretch>
            <a:fillRect/>
          </a:stretch>
        </p:blipFill>
        <p:spPr>
          <a:xfrm>
            <a:off x="19468881" y="12804200"/>
            <a:ext cx="3179040" cy="299635"/>
          </a:xfrm>
          <a:prstGeom prst="rect">
            <a:avLst/>
          </a:prstGeom>
          <a:ln w="12700">
            <a:miter lim="400000"/>
          </a:ln>
        </p:spPr>
      </p:pic>
      <p:pic>
        <p:nvPicPr>
          <p:cNvPr id="138" name="Grafický objekt 10" descr="Grafický objekt 10"/>
          <p:cNvPicPr>
            <a:picLocks noChangeAspect="1"/>
          </p:cNvPicPr>
          <p:nvPr/>
        </p:nvPicPr>
        <p:blipFill>
          <a:blip r:embed="rId3"/>
          <a:stretch>
            <a:fillRect/>
          </a:stretch>
        </p:blipFill>
        <p:spPr>
          <a:xfrm>
            <a:off x="23468012" y="0"/>
            <a:ext cx="914401" cy="13716000"/>
          </a:xfrm>
          <a:prstGeom prst="rect">
            <a:avLst/>
          </a:prstGeom>
          <a:ln w="12700">
            <a:miter lim="400000"/>
          </a:ln>
        </p:spPr>
      </p:pic>
      <p:pic>
        <p:nvPicPr>
          <p:cNvPr id="144" name="Grafický objekt 14" descr="Grafický objekt 14"/>
          <p:cNvPicPr>
            <a:picLocks noChangeAspect="1"/>
          </p:cNvPicPr>
          <p:nvPr/>
        </p:nvPicPr>
        <p:blipFill>
          <a:blip r:embed="rId5"/>
          <a:stretch>
            <a:fillRect/>
          </a:stretch>
        </p:blipFill>
        <p:spPr>
          <a:xfrm>
            <a:off x="23627605" y="422692"/>
            <a:ext cx="754808" cy="3844801"/>
          </a:xfrm>
          <a:prstGeom prst="rect">
            <a:avLst/>
          </a:prstGeom>
          <a:ln w="12700">
            <a:miter lim="400000"/>
          </a:ln>
        </p:spPr>
      </p:pic>
    </p:spTree>
    <p:extLst>
      <p:ext uri="{BB962C8B-B14F-4D97-AF65-F5344CB8AC3E}">
        <p14:creationId xmlns:p14="http://schemas.microsoft.com/office/powerpoint/2010/main" val="2348957326"/>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8" name="Skupina 15"/>
          <p:cNvGrpSpPr/>
          <p:nvPr/>
        </p:nvGrpSpPr>
        <p:grpSpPr>
          <a:xfrm>
            <a:off x="-2" y="0"/>
            <a:ext cx="24382414" cy="11217120"/>
            <a:chOff x="0" y="0"/>
            <a:chExt cx="24382413" cy="11217119"/>
          </a:xfrm>
        </p:grpSpPr>
        <p:pic>
          <p:nvPicPr>
            <p:cNvPr id="186" name="Grafický objekt 16" descr="Grafický objekt 16"/>
            <p:cNvPicPr>
              <a:picLocks noChangeAspect="1"/>
            </p:cNvPicPr>
            <p:nvPr/>
          </p:nvPicPr>
          <p:blipFill>
            <a:blip r:embed="rId3"/>
            <a:stretch>
              <a:fillRect/>
            </a:stretch>
          </p:blipFill>
          <p:spPr>
            <a:xfrm>
              <a:off x="-1" y="0"/>
              <a:ext cx="24382413" cy="11217120"/>
            </a:xfrm>
            <a:prstGeom prst="rect">
              <a:avLst/>
            </a:prstGeom>
            <a:ln w="12700" cap="flat">
              <a:noFill/>
              <a:miter lim="400000"/>
            </a:ln>
            <a:effectLst/>
          </p:spPr>
        </p:pic>
        <p:sp>
          <p:nvSpPr>
            <p:cNvPr id="187" name="Obdĺžnik 19"/>
            <p:cNvSpPr/>
            <p:nvPr/>
          </p:nvSpPr>
          <p:spPr>
            <a:xfrm>
              <a:off x="0" y="10885984"/>
              <a:ext cx="24382413" cy="228601"/>
            </a:xfrm>
            <a:prstGeom prst="rect">
              <a:avLst/>
            </a:prstGeom>
            <a:solidFill>
              <a:srgbClr val="49B1E5"/>
            </a:solidFill>
            <a:ln w="12700" cap="flat">
              <a:noFill/>
              <a:miter lim="400000"/>
            </a:ln>
            <a:effectLst/>
          </p:spPr>
          <p:txBody>
            <a:bodyPr wrap="square" lIns="45719" tIns="45719" rIns="45719" bIns="45719" numCol="1" anchor="ctr">
              <a:noAutofit/>
            </a:bodyPr>
            <a:lstStyle/>
            <a:p>
              <a:pPr algn="ctr">
                <a:defRPr>
                  <a:solidFill>
                    <a:srgbClr val="FFE699"/>
                  </a:solidFill>
                </a:defRPr>
              </a:pPr>
              <a:endParaRPr/>
            </a:p>
          </p:txBody>
        </p:sp>
      </p:grpSp>
      <p:pic>
        <p:nvPicPr>
          <p:cNvPr id="189" name="Grafický objekt 20" descr="Grafický objekt 20"/>
          <p:cNvPicPr>
            <a:picLocks noChangeAspect="1"/>
          </p:cNvPicPr>
          <p:nvPr/>
        </p:nvPicPr>
        <p:blipFill>
          <a:blip r:embed="rId4"/>
          <a:stretch>
            <a:fillRect/>
          </a:stretch>
        </p:blipFill>
        <p:spPr>
          <a:xfrm>
            <a:off x="9233703" y="12148853"/>
            <a:ext cx="5915005" cy="557508"/>
          </a:xfrm>
          <a:prstGeom prst="rect">
            <a:avLst/>
          </a:prstGeom>
          <a:ln w="12700">
            <a:miter lim="400000"/>
          </a:ln>
        </p:spPr>
      </p:pic>
      <p:sp>
        <p:nvSpPr>
          <p:cNvPr id="190" name="Obdĺžnik 21"/>
          <p:cNvSpPr/>
          <p:nvPr/>
        </p:nvSpPr>
        <p:spPr>
          <a:xfrm>
            <a:off x="-1" y="10885984"/>
            <a:ext cx="24382414" cy="228601"/>
          </a:xfrm>
          <a:prstGeom prst="rect">
            <a:avLst/>
          </a:prstGeom>
          <a:solidFill>
            <a:srgbClr val="00ABEB"/>
          </a:solidFill>
          <a:ln w="12700">
            <a:miter lim="400000"/>
          </a:ln>
        </p:spPr>
        <p:txBody>
          <a:bodyPr lIns="45719" rIns="45719" anchor="ctr"/>
          <a:lstStyle/>
          <a:p>
            <a:pPr algn="ctr">
              <a:defRPr>
                <a:solidFill>
                  <a:srgbClr val="FFE699"/>
                </a:solidFill>
              </a:defRPr>
            </a:pPr>
            <a:endParaRPr/>
          </a:p>
        </p:txBody>
      </p:sp>
      <p:pic>
        <p:nvPicPr>
          <p:cNvPr id="191" name="Grafický objekt 3" descr="Grafický objekt 3"/>
          <p:cNvPicPr>
            <a:picLocks noChangeAspect="1"/>
          </p:cNvPicPr>
          <p:nvPr/>
        </p:nvPicPr>
        <p:blipFill>
          <a:blip r:embed="rId5"/>
          <a:stretch>
            <a:fillRect/>
          </a:stretch>
        </p:blipFill>
        <p:spPr>
          <a:xfrm>
            <a:off x="1282104" y="11664116"/>
            <a:ext cx="1043668" cy="1536510"/>
          </a:xfrm>
          <a:prstGeom prst="rect">
            <a:avLst/>
          </a:prstGeom>
          <a:ln w="12700">
            <a:miter lim="400000"/>
          </a:ln>
        </p:spPr>
      </p:pic>
      <p:pic>
        <p:nvPicPr>
          <p:cNvPr id="192" name="Graphic 7" descr="Graphic 7"/>
          <p:cNvPicPr>
            <a:picLocks noChangeAspect="1"/>
          </p:cNvPicPr>
          <p:nvPr/>
        </p:nvPicPr>
        <p:blipFill>
          <a:blip r:embed="rId6"/>
          <a:stretch>
            <a:fillRect/>
          </a:stretch>
        </p:blipFill>
        <p:spPr>
          <a:xfrm>
            <a:off x="21133234" y="11312411"/>
            <a:ext cx="2088995" cy="2088995"/>
          </a:xfrm>
          <a:prstGeom prst="rect">
            <a:avLst/>
          </a:prstGeom>
          <a:ln w="12700">
            <a:miter lim="400000"/>
          </a:ln>
        </p:spPr>
      </p:pic>
      <p:grpSp>
        <p:nvGrpSpPr>
          <p:cNvPr id="195" name="Skupina 25"/>
          <p:cNvGrpSpPr/>
          <p:nvPr/>
        </p:nvGrpSpPr>
        <p:grpSpPr>
          <a:xfrm>
            <a:off x="933437" y="1021598"/>
            <a:ext cx="5975654" cy="3486030"/>
            <a:chOff x="0" y="0"/>
            <a:chExt cx="5975653" cy="3486029"/>
          </a:xfrm>
        </p:grpSpPr>
        <p:pic>
          <p:nvPicPr>
            <p:cNvPr id="193" name="Grafický objekt 26" descr="Grafický objekt 26"/>
            <p:cNvPicPr>
              <a:picLocks noChangeAspect="1"/>
            </p:cNvPicPr>
            <p:nvPr/>
          </p:nvPicPr>
          <p:blipFill>
            <a:blip r:embed="rId7"/>
            <a:stretch>
              <a:fillRect/>
            </a:stretch>
          </p:blipFill>
          <p:spPr>
            <a:xfrm rot="10800000">
              <a:off x="3361847" y="0"/>
              <a:ext cx="2613807" cy="2897916"/>
            </a:xfrm>
            <a:prstGeom prst="rect">
              <a:avLst/>
            </a:prstGeom>
            <a:ln w="12700" cap="flat">
              <a:noFill/>
              <a:miter lim="400000"/>
            </a:ln>
            <a:effectLst/>
          </p:spPr>
        </p:pic>
        <p:pic>
          <p:nvPicPr>
            <p:cNvPr id="194" name="Grafický objekt 34" descr="Grafický objekt 34"/>
            <p:cNvPicPr>
              <a:picLocks noChangeAspect="1"/>
            </p:cNvPicPr>
            <p:nvPr/>
          </p:nvPicPr>
          <p:blipFill>
            <a:blip r:embed="rId8"/>
            <a:stretch>
              <a:fillRect/>
            </a:stretch>
          </p:blipFill>
          <p:spPr>
            <a:xfrm>
              <a:off x="0" y="2025220"/>
              <a:ext cx="3547679" cy="1460809"/>
            </a:xfrm>
            <a:prstGeom prst="rect">
              <a:avLst/>
            </a:prstGeom>
            <a:ln w="12700" cap="flat">
              <a:noFill/>
              <a:miter lim="400000"/>
            </a:ln>
            <a:effectLst/>
          </p:spPr>
        </p:pic>
      </p:grpSp>
      <p:sp>
        <p:nvSpPr>
          <p:cNvPr id="196" name="Obdĺžnik: zaoblené rohy 36"/>
          <p:cNvSpPr/>
          <p:nvPr/>
        </p:nvSpPr>
        <p:spPr>
          <a:xfrm>
            <a:off x="3136257" y="2679666"/>
            <a:ext cx="8728403" cy="2119755"/>
          </a:xfrm>
          <a:prstGeom prst="roundRect">
            <a:avLst>
              <a:gd name="adj" fmla="val 50000"/>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97" name="BlokTextu 40"/>
          <p:cNvSpPr txBox="1"/>
          <p:nvPr/>
        </p:nvSpPr>
        <p:spPr>
          <a:xfrm>
            <a:off x="3391085" y="2917640"/>
            <a:ext cx="8218747" cy="17543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5400" b="1" cap="all">
                <a:latin typeface="Arial"/>
                <a:ea typeface="Arial"/>
                <a:cs typeface="Arial"/>
                <a:sym typeface="Arial"/>
              </a:defRPr>
            </a:lvl1pPr>
          </a:lstStyle>
          <a:p>
            <a:r>
              <a:rPr lang="en-US" dirty="0"/>
              <a:t>Flutter</a:t>
            </a:r>
          </a:p>
          <a:p>
            <a:r>
              <a:rPr lang="en-US" dirty="0"/>
              <a:t>Introduction</a:t>
            </a:r>
            <a:endParaRPr dirty="0"/>
          </a:p>
        </p:txBody>
      </p:sp>
      <p:sp>
        <p:nvSpPr>
          <p:cNvPr id="198" name="BlokTextu 41"/>
          <p:cNvSpPr txBox="1"/>
          <p:nvPr/>
        </p:nvSpPr>
        <p:spPr>
          <a:xfrm>
            <a:off x="6080769" y="5857542"/>
            <a:ext cx="12220873" cy="11029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7200" b="1" cap="all">
                <a:solidFill>
                  <a:srgbClr val="FFFFFF"/>
                </a:solidFill>
                <a:latin typeface="Arial"/>
                <a:ea typeface="Arial"/>
                <a:cs typeface="Arial"/>
                <a:sym typeface="Arial"/>
              </a:defRPr>
            </a:lvl1pPr>
          </a:lstStyle>
          <a:p>
            <a:r>
              <a:t>Q&amp;A</a:t>
            </a:r>
          </a:p>
        </p:txBody>
      </p:sp>
      <p:pic>
        <p:nvPicPr>
          <p:cNvPr id="199" name="Grafický objekt 42" descr="Grafický objekt 42"/>
          <p:cNvPicPr>
            <a:picLocks noChangeAspect="1"/>
          </p:cNvPicPr>
          <p:nvPr/>
        </p:nvPicPr>
        <p:blipFill>
          <a:blip r:embed="rId9"/>
          <a:stretch>
            <a:fillRect/>
          </a:stretch>
        </p:blipFill>
        <p:spPr>
          <a:xfrm>
            <a:off x="15678150" y="0"/>
            <a:ext cx="8270314" cy="1448977"/>
          </a:xfrm>
          <a:prstGeom prst="rect">
            <a:avLst/>
          </a:prstGeom>
          <a:ln w="12700">
            <a:miter lim="400000"/>
          </a:ln>
        </p:spPr>
      </p:pic>
    </p:spTree>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480451-A539-CE57-61AD-9D7D9E00894F}"/>
              </a:ext>
            </a:extLst>
          </p:cNvPr>
          <p:cNvPicPr>
            <a:picLocks/>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5637530" y="508000"/>
            <a:ext cx="2437130" cy="1019720"/>
          </a:xfrm>
          <a:prstGeom prst="rect">
            <a:avLst/>
          </a:prstGeom>
        </p:spPr>
      </p:pic>
      <p:pic>
        <p:nvPicPr>
          <p:cNvPr id="5" name="Picture 4">
            <a:extLst>
              <a:ext uri="{FF2B5EF4-FFF2-40B4-BE49-F238E27FC236}">
                <a16:creationId xmlns:a16="http://schemas.microsoft.com/office/drawing/2014/main" id="{F1D19AD1-5F90-60B8-DD29-CD41AD4C0327}"/>
              </a:ext>
            </a:extLst>
          </p:cNvPr>
          <p:cNvPicPr>
            <a:picLocks/>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508000" y="4420870"/>
            <a:ext cx="4874260" cy="4874260"/>
          </a:xfrm>
          <a:prstGeom prst="rect">
            <a:avLst/>
          </a:prstGeom>
        </p:spPr>
      </p:pic>
      <p:sp>
        <p:nvSpPr>
          <p:cNvPr id="6" name="Rectangle 5">
            <a:extLst>
              <a:ext uri="{FF2B5EF4-FFF2-40B4-BE49-F238E27FC236}">
                <a16:creationId xmlns:a16="http://schemas.microsoft.com/office/drawing/2014/main" id="{7459246C-266F-F6CB-D3C2-003018AF0ABE}"/>
              </a:ext>
            </a:extLst>
          </p:cNvPr>
          <p:cNvSpPr/>
          <p:nvPr>
            <p:custDataLst>
              <p:tags r:id="rId4"/>
            </p:custDataLst>
          </p:nvPr>
        </p:nvSpPr>
        <p:spPr>
          <a:xfrm>
            <a:off x="5636260" y="6534836"/>
            <a:ext cx="18227040" cy="646329"/>
          </a:xfrm>
          <a:prstGeom prst="rect">
            <a:avLst/>
          </a:prstGeom>
          <a:noFill/>
          <a:ln w="12700" cap="flat">
            <a:solidFill>
              <a:srgbClr val="FFFFFF"/>
            </a:solidFill>
            <a:prstDash val="solid"/>
            <a:miter lim="800000"/>
          </a:ln>
          <a:effectLst/>
          <a:sp3d/>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defTabSz="457200" rtl="0" fontAlgn="auto" latinLnBrk="0" hangingPunct="0">
              <a:lnSpc>
                <a:spcPct val="100000"/>
              </a:lnSpc>
              <a:spcBef>
                <a:spcPts val="0"/>
              </a:spcBef>
              <a:spcAft>
                <a:spcPts val="0"/>
              </a:spcAft>
              <a:buClrTx/>
              <a:buSzTx/>
              <a:buFontTx/>
              <a:buNone/>
              <a:tabLst/>
            </a:pPr>
            <a:r>
              <a:rPr kumimoji="0" lang="en-GB" sz="3600" b="1" i="0" u="none" strike="noStrike" cap="none" spc="0" normalizeH="0" baseline="0">
                <a:ln>
                  <a:noFill/>
                </a:ln>
                <a:solidFill>
                  <a:srgbClr val="5B5B5B"/>
                </a:solidFill>
                <a:effectLst/>
                <a:uFillTx/>
                <a:latin typeface="+mj-lt"/>
                <a:ea typeface="+mj-ea"/>
                <a:cs typeface="+mj-cs"/>
                <a:sym typeface="Calibri"/>
              </a:rPr>
              <a:t>Audience Q&amp;A Session</a:t>
            </a:r>
            <a:endParaRPr kumimoji="0" lang="en-SK" sz="3600" b="1" i="0" u="none" strike="noStrike" cap="none" spc="0" normalizeH="0" baseline="0">
              <a:ln>
                <a:noFill/>
              </a:ln>
              <a:solidFill>
                <a:srgbClr val="5B5B5B"/>
              </a:solidFill>
              <a:effectLst/>
              <a:uFillTx/>
              <a:latin typeface="+mj-lt"/>
              <a:ea typeface="+mj-ea"/>
              <a:cs typeface="+mj-cs"/>
              <a:sym typeface="Calibri"/>
            </a:endParaRPr>
          </a:p>
        </p:txBody>
      </p:sp>
      <p:sp>
        <p:nvSpPr>
          <p:cNvPr id="7" name="Rectangle 6">
            <a:extLst>
              <a:ext uri="{FF2B5EF4-FFF2-40B4-BE49-F238E27FC236}">
                <a16:creationId xmlns:a16="http://schemas.microsoft.com/office/drawing/2014/main" id="{FA96F8BB-6DE0-EB3F-689A-81FB1A0E8200}"/>
              </a:ext>
            </a:extLst>
          </p:cNvPr>
          <p:cNvSpPr/>
          <p:nvPr>
            <p:custDataLst>
              <p:tags r:id="rId5"/>
            </p:custDataLst>
          </p:nvPr>
        </p:nvSpPr>
        <p:spPr>
          <a:xfrm>
            <a:off x="5636260" y="13309971"/>
            <a:ext cx="18481040" cy="307775"/>
          </a:xfrm>
          <a:prstGeom prst="rect">
            <a:avLst/>
          </a:prstGeom>
          <a:solidFill>
            <a:srgbClr val="FFFFFF"/>
          </a:solidFill>
          <a:ln w="12700" cap="flat">
            <a:noFill/>
            <a:prstDash val="solid"/>
            <a:miter lim="800000"/>
          </a:ln>
          <a:effectLst/>
          <a:sp3d/>
          <a:extLst>
            <a:ext uri="{91240B29-F687-4F45-9708-019B960494DF}">
              <a14:hiddenLine xmlns:a14="http://schemas.microsoft.com/office/drawing/2010/main" w="12700" cap="flat">
                <a:solidFill>
                  <a:schemeClr val="accent1"/>
                </a:solidFill>
                <a:prstDash val="solid"/>
                <a:miter lim="800000"/>
              </a14:hiddenLine>
            </a:ext>
          </a:ex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defTabSz="457200" rtl="0" fontAlgn="auto" latinLnBrk="0" hangingPunct="0">
              <a:lnSpc>
                <a:spcPct val="100000"/>
              </a:lnSpc>
              <a:spcBef>
                <a:spcPts val="0"/>
              </a:spcBef>
              <a:spcAft>
                <a:spcPts val="0"/>
              </a:spcAft>
              <a:buClrTx/>
              <a:buSzTx/>
              <a:buFontTx/>
              <a:buNone/>
              <a:tabLst/>
            </a:pPr>
            <a:r>
              <a:rPr kumimoji="0" lang="en-GB" sz="1300" b="1" i="0" u="none" strike="noStrike" cap="none" spc="0" normalizeH="0" baseline="0">
                <a:ln>
                  <a:noFill/>
                </a:ln>
                <a:solidFill>
                  <a:srgbClr val="5B5B5B"/>
                </a:solidFill>
                <a:effectLst/>
                <a:uFillTx/>
                <a:latin typeface="+mj-lt"/>
                <a:ea typeface="+mj-ea"/>
                <a:cs typeface="+mj-cs"/>
                <a:sym typeface="Calibri"/>
              </a:rPr>
              <a:t>ⓘ</a:t>
            </a:r>
            <a:r>
              <a:rPr kumimoji="0" lang="en-GB" sz="1400" b="0" i="0" u="none" strike="noStrike" cap="none" spc="0" normalizeH="0" baseline="0">
                <a:ln>
                  <a:noFill/>
                </a:ln>
                <a:solidFill>
                  <a:srgbClr val="5B5B5B"/>
                </a:solidFill>
                <a:effectLst/>
                <a:uFillTx/>
                <a:latin typeface="+mj-lt"/>
                <a:ea typeface="+mj-ea"/>
                <a:cs typeface="+mj-cs"/>
                <a:sym typeface="Calibri"/>
              </a:rPr>
              <a:t> Start presenting to display the audience questions on this slide.</a:t>
            </a:r>
            <a:endParaRPr kumimoji="0" lang="en-SK" sz="1400" b="0" i="0" u="none" strike="noStrike" cap="none" spc="0" normalizeH="0" baseline="0">
              <a:ln>
                <a:noFill/>
              </a:ln>
              <a:solidFill>
                <a:srgbClr val="5B5B5B"/>
              </a:solidFill>
              <a:effectLst/>
              <a:uFillTx/>
              <a:latin typeface="+mj-lt"/>
              <a:ea typeface="+mj-ea"/>
              <a:cs typeface="+mj-cs"/>
              <a:sym typeface="Calibri"/>
            </a:endParaRPr>
          </a:p>
        </p:txBody>
      </p:sp>
    </p:spTree>
    <p:custDataLst>
      <p:tags r:id="rId1"/>
    </p:custDataLst>
    <p:extLst>
      <p:ext uri="{BB962C8B-B14F-4D97-AF65-F5344CB8AC3E}">
        <p14:creationId xmlns:p14="http://schemas.microsoft.com/office/powerpoint/2010/main" val="254095749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8" name="Skupina 15"/>
          <p:cNvGrpSpPr/>
          <p:nvPr/>
        </p:nvGrpSpPr>
        <p:grpSpPr>
          <a:xfrm>
            <a:off x="-2" y="0"/>
            <a:ext cx="24382414" cy="11217120"/>
            <a:chOff x="0" y="0"/>
            <a:chExt cx="24382413" cy="11217119"/>
          </a:xfrm>
        </p:grpSpPr>
        <p:pic>
          <p:nvPicPr>
            <p:cNvPr id="186" name="Grafický objekt 16" descr="Grafický objekt 16"/>
            <p:cNvPicPr>
              <a:picLocks noChangeAspect="1"/>
            </p:cNvPicPr>
            <p:nvPr/>
          </p:nvPicPr>
          <p:blipFill>
            <a:blip r:embed="rId3"/>
            <a:stretch>
              <a:fillRect/>
            </a:stretch>
          </p:blipFill>
          <p:spPr>
            <a:xfrm>
              <a:off x="-1" y="0"/>
              <a:ext cx="24382413" cy="11217120"/>
            </a:xfrm>
            <a:prstGeom prst="rect">
              <a:avLst/>
            </a:prstGeom>
            <a:ln w="12700" cap="flat">
              <a:noFill/>
              <a:miter lim="400000"/>
            </a:ln>
            <a:effectLst/>
          </p:spPr>
        </p:pic>
        <p:sp>
          <p:nvSpPr>
            <p:cNvPr id="187" name="Obdĺžnik 19"/>
            <p:cNvSpPr/>
            <p:nvPr/>
          </p:nvSpPr>
          <p:spPr>
            <a:xfrm>
              <a:off x="0" y="10885984"/>
              <a:ext cx="24382413" cy="228601"/>
            </a:xfrm>
            <a:prstGeom prst="rect">
              <a:avLst/>
            </a:prstGeom>
            <a:solidFill>
              <a:srgbClr val="49B1E5"/>
            </a:solidFill>
            <a:ln w="12700" cap="flat">
              <a:noFill/>
              <a:miter lim="400000"/>
            </a:ln>
            <a:effectLst/>
          </p:spPr>
          <p:txBody>
            <a:bodyPr wrap="square" lIns="45719" tIns="45719" rIns="45719" bIns="45719" numCol="1" anchor="ctr">
              <a:noAutofit/>
            </a:bodyPr>
            <a:lstStyle/>
            <a:p>
              <a:pPr algn="ctr">
                <a:defRPr>
                  <a:solidFill>
                    <a:srgbClr val="FFE699"/>
                  </a:solidFill>
                </a:defRPr>
              </a:pPr>
              <a:endParaRPr/>
            </a:p>
          </p:txBody>
        </p:sp>
      </p:grpSp>
      <p:pic>
        <p:nvPicPr>
          <p:cNvPr id="189" name="Grafický objekt 20" descr="Grafický objekt 20"/>
          <p:cNvPicPr>
            <a:picLocks noChangeAspect="1"/>
          </p:cNvPicPr>
          <p:nvPr/>
        </p:nvPicPr>
        <p:blipFill>
          <a:blip r:embed="rId4"/>
          <a:stretch>
            <a:fillRect/>
          </a:stretch>
        </p:blipFill>
        <p:spPr>
          <a:xfrm>
            <a:off x="9233703" y="12148853"/>
            <a:ext cx="5915005" cy="557508"/>
          </a:xfrm>
          <a:prstGeom prst="rect">
            <a:avLst/>
          </a:prstGeom>
          <a:ln w="12700">
            <a:miter lim="400000"/>
          </a:ln>
        </p:spPr>
      </p:pic>
      <p:sp>
        <p:nvSpPr>
          <p:cNvPr id="190" name="Obdĺžnik 21"/>
          <p:cNvSpPr/>
          <p:nvPr/>
        </p:nvSpPr>
        <p:spPr>
          <a:xfrm>
            <a:off x="-1" y="10885984"/>
            <a:ext cx="24382414" cy="228601"/>
          </a:xfrm>
          <a:prstGeom prst="rect">
            <a:avLst/>
          </a:prstGeom>
          <a:solidFill>
            <a:srgbClr val="00ABEB"/>
          </a:solidFill>
          <a:ln w="12700">
            <a:miter lim="400000"/>
          </a:ln>
        </p:spPr>
        <p:txBody>
          <a:bodyPr lIns="45719" rIns="45719" anchor="ctr"/>
          <a:lstStyle/>
          <a:p>
            <a:pPr algn="ctr">
              <a:defRPr>
                <a:solidFill>
                  <a:srgbClr val="FFE699"/>
                </a:solidFill>
              </a:defRPr>
            </a:pPr>
            <a:endParaRPr/>
          </a:p>
        </p:txBody>
      </p:sp>
      <p:pic>
        <p:nvPicPr>
          <p:cNvPr id="191" name="Grafický objekt 3" descr="Grafický objekt 3"/>
          <p:cNvPicPr>
            <a:picLocks noChangeAspect="1"/>
          </p:cNvPicPr>
          <p:nvPr/>
        </p:nvPicPr>
        <p:blipFill>
          <a:blip r:embed="rId5"/>
          <a:stretch>
            <a:fillRect/>
          </a:stretch>
        </p:blipFill>
        <p:spPr>
          <a:xfrm>
            <a:off x="1282104" y="11664116"/>
            <a:ext cx="1043668" cy="1536510"/>
          </a:xfrm>
          <a:prstGeom prst="rect">
            <a:avLst/>
          </a:prstGeom>
          <a:ln w="12700">
            <a:miter lim="400000"/>
          </a:ln>
        </p:spPr>
      </p:pic>
      <p:pic>
        <p:nvPicPr>
          <p:cNvPr id="192" name="Graphic 7" descr="Graphic 7"/>
          <p:cNvPicPr>
            <a:picLocks noChangeAspect="1"/>
          </p:cNvPicPr>
          <p:nvPr/>
        </p:nvPicPr>
        <p:blipFill>
          <a:blip r:embed="rId6"/>
          <a:stretch>
            <a:fillRect/>
          </a:stretch>
        </p:blipFill>
        <p:spPr>
          <a:xfrm>
            <a:off x="21133234" y="11312411"/>
            <a:ext cx="2088995" cy="2088995"/>
          </a:xfrm>
          <a:prstGeom prst="rect">
            <a:avLst/>
          </a:prstGeom>
          <a:ln w="12700">
            <a:miter lim="400000"/>
          </a:ln>
        </p:spPr>
      </p:pic>
      <p:grpSp>
        <p:nvGrpSpPr>
          <p:cNvPr id="195" name="Skupina 25"/>
          <p:cNvGrpSpPr/>
          <p:nvPr/>
        </p:nvGrpSpPr>
        <p:grpSpPr>
          <a:xfrm>
            <a:off x="933437" y="1021598"/>
            <a:ext cx="5975654" cy="3486030"/>
            <a:chOff x="0" y="0"/>
            <a:chExt cx="5975653" cy="3486029"/>
          </a:xfrm>
        </p:grpSpPr>
        <p:pic>
          <p:nvPicPr>
            <p:cNvPr id="193" name="Grafický objekt 26" descr="Grafický objekt 26"/>
            <p:cNvPicPr>
              <a:picLocks noChangeAspect="1"/>
            </p:cNvPicPr>
            <p:nvPr/>
          </p:nvPicPr>
          <p:blipFill>
            <a:blip r:embed="rId7"/>
            <a:stretch>
              <a:fillRect/>
            </a:stretch>
          </p:blipFill>
          <p:spPr>
            <a:xfrm rot="10800000">
              <a:off x="3361847" y="0"/>
              <a:ext cx="2613807" cy="2897916"/>
            </a:xfrm>
            <a:prstGeom prst="rect">
              <a:avLst/>
            </a:prstGeom>
            <a:ln w="12700" cap="flat">
              <a:noFill/>
              <a:miter lim="400000"/>
            </a:ln>
            <a:effectLst/>
          </p:spPr>
        </p:pic>
        <p:pic>
          <p:nvPicPr>
            <p:cNvPr id="194" name="Grafický objekt 34" descr="Grafický objekt 34"/>
            <p:cNvPicPr>
              <a:picLocks noChangeAspect="1"/>
            </p:cNvPicPr>
            <p:nvPr/>
          </p:nvPicPr>
          <p:blipFill>
            <a:blip r:embed="rId8"/>
            <a:stretch>
              <a:fillRect/>
            </a:stretch>
          </p:blipFill>
          <p:spPr>
            <a:xfrm>
              <a:off x="0" y="2025220"/>
              <a:ext cx="3547679" cy="1460809"/>
            </a:xfrm>
            <a:prstGeom prst="rect">
              <a:avLst/>
            </a:prstGeom>
            <a:ln w="12700" cap="flat">
              <a:noFill/>
              <a:miter lim="400000"/>
            </a:ln>
            <a:effectLst/>
          </p:spPr>
        </p:pic>
      </p:grpSp>
      <p:sp>
        <p:nvSpPr>
          <p:cNvPr id="196" name="Obdĺžnik: zaoblené rohy 36"/>
          <p:cNvSpPr/>
          <p:nvPr/>
        </p:nvSpPr>
        <p:spPr>
          <a:xfrm>
            <a:off x="3136257" y="2679666"/>
            <a:ext cx="8728403" cy="2119755"/>
          </a:xfrm>
          <a:prstGeom prst="roundRect">
            <a:avLst>
              <a:gd name="adj" fmla="val 50000"/>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97" name="BlokTextu 40"/>
          <p:cNvSpPr txBox="1"/>
          <p:nvPr/>
        </p:nvSpPr>
        <p:spPr>
          <a:xfrm>
            <a:off x="3391085" y="2917640"/>
            <a:ext cx="8218747" cy="17543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5400" b="1" cap="all">
                <a:latin typeface="Arial"/>
                <a:ea typeface="Arial"/>
                <a:cs typeface="Arial"/>
                <a:sym typeface="Arial"/>
              </a:defRPr>
            </a:lvl1pPr>
          </a:lstStyle>
          <a:p>
            <a:r>
              <a:rPr lang="en-US" dirty="0"/>
              <a:t>Flutter</a:t>
            </a:r>
          </a:p>
          <a:p>
            <a:r>
              <a:rPr lang="en-US" dirty="0"/>
              <a:t>Introduction</a:t>
            </a:r>
          </a:p>
        </p:txBody>
      </p:sp>
      <p:sp>
        <p:nvSpPr>
          <p:cNvPr id="198" name="BlokTextu 41"/>
          <p:cNvSpPr txBox="1"/>
          <p:nvPr/>
        </p:nvSpPr>
        <p:spPr>
          <a:xfrm>
            <a:off x="6080769" y="5857542"/>
            <a:ext cx="12220873" cy="12003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7200" b="1" cap="all">
                <a:solidFill>
                  <a:srgbClr val="FFFFFF"/>
                </a:solidFill>
                <a:latin typeface="Arial"/>
                <a:ea typeface="Arial"/>
                <a:cs typeface="Arial"/>
                <a:sym typeface="Arial"/>
              </a:defRPr>
            </a:lvl1pPr>
          </a:lstStyle>
          <a:p>
            <a:r>
              <a:rPr lang="en-US" dirty="0"/>
              <a:t>That’s all folks</a:t>
            </a:r>
            <a:endParaRPr dirty="0"/>
          </a:p>
        </p:txBody>
      </p:sp>
      <p:pic>
        <p:nvPicPr>
          <p:cNvPr id="199" name="Grafický objekt 42" descr="Grafický objekt 42"/>
          <p:cNvPicPr>
            <a:picLocks noChangeAspect="1"/>
          </p:cNvPicPr>
          <p:nvPr/>
        </p:nvPicPr>
        <p:blipFill>
          <a:blip r:embed="rId9"/>
          <a:stretch>
            <a:fillRect/>
          </a:stretch>
        </p:blipFill>
        <p:spPr>
          <a:xfrm>
            <a:off x="15678150" y="0"/>
            <a:ext cx="8270314" cy="1448977"/>
          </a:xfrm>
          <a:prstGeom prst="rect">
            <a:avLst/>
          </a:prstGeom>
          <a:ln w="12700">
            <a:miter lim="400000"/>
          </a:ln>
        </p:spPr>
      </p:pic>
      <p:pic>
        <p:nvPicPr>
          <p:cNvPr id="2" name="Picture 1">
            <a:extLst>
              <a:ext uri="{FF2B5EF4-FFF2-40B4-BE49-F238E27FC236}">
                <a16:creationId xmlns:a16="http://schemas.microsoft.com/office/drawing/2014/main" id="{492B3D45-A59F-1F0A-EF15-2F12D19D8794}"/>
              </a:ext>
            </a:extLst>
          </p:cNvPr>
          <p:cNvPicPr>
            <a:picLocks noChangeAspect="1"/>
          </p:cNvPicPr>
          <p:nvPr/>
        </p:nvPicPr>
        <p:blipFill>
          <a:blip r:embed="rId10"/>
          <a:stretch>
            <a:fillRect/>
          </a:stretch>
        </p:blipFill>
        <p:spPr>
          <a:xfrm>
            <a:off x="18519066" y="5210653"/>
            <a:ext cx="5228336" cy="5228336"/>
          </a:xfrm>
          <a:prstGeom prst="rect">
            <a:avLst/>
          </a:prstGeom>
        </p:spPr>
      </p:pic>
    </p:spTree>
    <p:extLst>
      <p:ext uri="{BB962C8B-B14F-4D97-AF65-F5344CB8AC3E}">
        <p14:creationId xmlns:p14="http://schemas.microsoft.com/office/powerpoint/2010/main" val="678792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 name="Grafický objekt 16" descr="Grafický objekt 16"/>
          <p:cNvPicPr>
            <a:picLocks noChangeAspect="1"/>
          </p:cNvPicPr>
          <p:nvPr/>
        </p:nvPicPr>
        <p:blipFill>
          <a:blip r:embed="rId3"/>
          <a:stretch>
            <a:fillRect/>
          </a:stretch>
        </p:blipFill>
        <p:spPr>
          <a:xfrm>
            <a:off x="0" y="3799278"/>
            <a:ext cx="914400" cy="7003421"/>
          </a:xfrm>
          <a:prstGeom prst="rect">
            <a:avLst/>
          </a:prstGeom>
          <a:ln w="12700">
            <a:miter lim="400000"/>
          </a:ln>
        </p:spPr>
      </p:pic>
      <p:sp>
        <p:nvSpPr>
          <p:cNvPr id="142" name="BlokTextu 9"/>
          <p:cNvSpPr txBox="1"/>
          <p:nvPr/>
        </p:nvSpPr>
        <p:spPr>
          <a:xfrm>
            <a:off x="1591632" y="1121229"/>
            <a:ext cx="19812948" cy="9233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5400" b="1" cap="all">
                <a:latin typeface="Arial"/>
                <a:ea typeface="Arial"/>
                <a:cs typeface="Arial"/>
                <a:sym typeface="Arial"/>
              </a:defRPr>
            </a:lvl1pPr>
          </a:lstStyle>
          <a:p>
            <a:r>
              <a:rPr lang="en-US" dirty="0"/>
              <a:t>Mason</a:t>
            </a:r>
          </a:p>
        </p:txBody>
      </p:sp>
      <p:sp>
        <p:nvSpPr>
          <p:cNvPr id="143" name="BlokTextu 12"/>
          <p:cNvSpPr txBox="1"/>
          <p:nvPr/>
        </p:nvSpPr>
        <p:spPr>
          <a:xfrm>
            <a:off x="1575549" y="4216140"/>
            <a:ext cx="17725657" cy="32624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571500" indent="-571500">
              <a:spcBef>
                <a:spcPts val="1200"/>
              </a:spcBef>
              <a:buSzPct val="100000"/>
              <a:buFont typeface="Arial"/>
              <a:buChar char="•"/>
              <a:defRPr sz="4400">
                <a:latin typeface="Arial"/>
                <a:ea typeface="Arial"/>
                <a:cs typeface="Arial"/>
                <a:sym typeface="Arial"/>
              </a:defRPr>
            </a:pPr>
            <a:r>
              <a:rPr lang="en-US" dirty="0"/>
              <a:t>Mason is a code generation tool</a:t>
            </a:r>
          </a:p>
          <a:p>
            <a:pPr marL="571500" indent="-571500">
              <a:spcBef>
                <a:spcPts val="1200"/>
              </a:spcBef>
              <a:buSzPct val="100000"/>
              <a:buFont typeface="Arial"/>
              <a:buChar char="•"/>
              <a:defRPr sz="4400">
                <a:latin typeface="Arial"/>
                <a:ea typeface="Arial"/>
                <a:cs typeface="Arial"/>
                <a:sym typeface="Arial"/>
              </a:defRPr>
            </a:pPr>
            <a:r>
              <a:rPr lang="en-US" dirty="0"/>
              <a:t>Generate anything</a:t>
            </a:r>
          </a:p>
          <a:p>
            <a:pPr marL="571500" indent="-571500">
              <a:spcBef>
                <a:spcPts val="1200"/>
              </a:spcBef>
              <a:buSzPct val="100000"/>
              <a:buFont typeface="Arial"/>
              <a:buChar char="•"/>
              <a:defRPr sz="4400">
                <a:latin typeface="Arial"/>
                <a:ea typeface="Arial"/>
                <a:cs typeface="Arial"/>
                <a:sym typeface="Arial"/>
              </a:defRPr>
            </a:pPr>
            <a:r>
              <a:rPr lang="en-US" dirty="0"/>
              <a:t>Boosts Productivity</a:t>
            </a:r>
          </a:p>
          <a:p>
            <a:pPr marL="571500" indent="-571500">
              <a:spcBef>
                <a:spcPts val="1200"/>
              </a:spcBef>
              <a:buSzPct val="100000"/>
              <a:buFont typeface="Arial"/>
              <a:buChar char="•"/>
              <a:defRPr sz="4400">
                <a:latin typeface="Arial"/>
                <a:ea typeface="Arial"/>
                <a:cs typeface="Arial"/>
                <a:sym typeface="Arial"/>
              </a:defRPr>
            </a:pPr>
            <a:r>
              <a:rPr lang="en-US" dirty="0"/>
              <a:t>Enforces Consistency</a:t>
            </a:r>
          </a:p>
        </p:txBody>
      </p:sp>
      <p:pic>
        <p:nvPicPr>
          <p:cNvPr id="139" name="Grafický objekt 37" descr="Grafický objekt 37"/>
          <p:cNvPicPr>
            <a:picLocks noChangeAspect="1"/>
          </p:cNvPicPr>
          <p:nvPr/>
        </p:nvPicPr>
        <p:blipFill>
          <a:blip r:embed="rId4"/>
          <a:stretch>
            <a:fillRect/>
          </a:stretch>
        </p:blipFill>
        <p:spPr>
          <a:xfrm>
            <a:off x="19468881" y="12804200"/>
            <a:ext cx="3179040" cy="299635"/>
          </a:xfrm>
          <a:prstGeom prst="rect">
            <a:avLst/>
          </a:prstGeom>
          <a:ln w="12700">
            <a:miter lim="400000"/>
          </a:ln>
        </p:spPr>
      </p:pic>
      <p:pic>
        <p:nvPicPr>
          <p:cNvPr id="138" name="Grafický objekt 10" descr="Grafický objekt 10"/>
          <p:cNvPicPr>
            <a:picLocks noChangeAspect="1"/>
          </p:cNvPicPr>
          <p:nvPr/>
        </p:nvPicPr>
        <p:blipFill>
          <a:blip r:embed="rId3"/>
          <a:stretch>
            <a:fillRect/>
          </a:stretch>
        </p:blipFill>
        <p:spPr>
          <a:xfrm>
            <a:off x="23468012" y="0"/>
            <a:ext cx="914401" cy="13716000"/>
          </a:xfrm>
          <a:prstGeom prst="rect">
            <a:avLst/>
          </a:prstGeom>
          <a:ln w="12700">
            <a:miter lim="400000"/>
          </a:ln>
        </p:spPr>
      </p:pic>
      <p:pic>
        <p:nvPicPr>
          <p:cNvPr id="144" name="Grafický objekt 14" descr="Grafický objekt 14"/>
          <p:cNvPicPr>
            <a:picLocks noChangeAspect="1"/>
          </p:cNvPicPr>
          <p:nvPr/>
        </p:nvPicPr>
        <p:blipFill>
          <a:blip r:embed="rId5"/>
          <a:stretch>
            <a:fillRect/>
          </a:stretch>
        </p:blipFill>
        <p:spPr>
          <a:xfrm>
            <a:off x="23627605" y="422692"/>
            <a:ext cx="754808" cy="3844801"/>
          </a:xfrm>
          <a:prstGeom prst="rect">
            <a:avLst/>
          </a:prstGeom>
          <a:ln w="12700">
            <a:miter lim="400000"/>
          </a:ln>
        </p:spPr>
      </p:pic>
    </p:spTree>
    <p:extLst>
      <p:ext uri="{BB962C8B-B14F-4D97-AF65-F5344CB8AC3E}">
        <p14:creationId xmlns:p14="http://schemas.microsoft.com/office/powerpoint/2010/main" val="4080505002"/>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 name="Grafický objekt 16" descr="Grafický objekt 16"/>
          <p:cNvPicPr>
            <a:picLocks noChangeAspect="1"/>
          </p:cNvPicPr>
          <p:nvPr/>
        </p:nvPicPr>
        <p:blipFill>
          <a:blip r:embed="rId3"/>
          <a:stretch>
            <a:fillRect/>
          </a:stretch>
        </p:blipFill>
        <p:spPr>
          <a:xfrm>
            <a:off x="0" y="3799278"/>
            <a:ext cx="914400" cy="7003421"/>
          </a:xfrm>
          <a:prstGeom prst="rect">
            <a:avLst/>
          </a:prstGeom>
          <a:ln w="12700">
            <a:miter lim="400000"/>
          </a:ln>
        </p:spPr>
      </p:pic>
      <p:sp>
        <p:nvSpPr>
          <p:cNvPr id="142" name="BlokTextu 9"/>
          <p:cNvSpPr txBox="1"/>
          <p:nvPr/>
        </p:nvSpPr>
        <p:spPr>
          <a:xfrm>
            <a:off x="1591632" y="1121229"/>
            <a:ext cx="19812948" cy="9233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5400" b="1" cap="all">
                <a:latin typeface="Arial"/>
                <a:ea typeface="Arial"/>
                <a:cs typeface="Arial"/>
                <a:sym typeface="Arial"/>
              </a:defRPr>
            </a:lvl1pPr>
          </a:lstStyle>
          <a:p>
            <a:r>
              <a:rPr lang="en-US" dirty="0"/>
              <a:t>Environments and Certificates</a:t>
            </a:r>
          </a:p>
        </p:txBody>
      </p:sp>
      <p:sp>
        <p:nvSpPr>
          <p:cNvPr id="143" name="BlokTextu 12"/>
          <p:cNvSpPr txBox="1"/>
          <p:nvPr/>
        </p:nvSpPr>
        <p:spPr>
          <a:xfrm>
            <a:off x="1575549" y="4216140"/>
            <a:ext cx="17725657" cy="3262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571500" indent="-571500">
              <a:spcBef>
                <a:spcPts val="1200"/>
              </a:spcBef>
              <a:buSzPct val="100000"/>
              <a:buFont typeface="Arial"/>
              <a:buChar char="•"/>
              <a:defRPr sz="4400">
                <a:latin typeface="Arial"/>
                <a:ea typeface="Arial"/>
                <a:cs typeface="Arial"/>
                <a:sym typeface="Arial"/>
              </a:defRPr>
            </a:pPr>
            <a:r>
              <a:rPr lang="en-US" dirty="0"/>
              <a:t>Distinct Configurations</a:t>
            </a:r>
          </a:p>
          <a:p>
            <a:pPr marL="571500" indent="-571500">
              <a:spcBef>
                <a:spcPts val="1200"/>
              </a:spcBef>
              <a:buSzPct val="100000"/>
              <a:buFont typeface="Arial"/>
              <a:buChar char="•"/>
              <a:defRPr sz="4400">
                <a:latin typeface="Arial"/>
                <a:ea typeface="Arial"/>
                <a:cs typeface="Arial"/>
                <a:sym typeface="Arial"/>
              </a:defRPr>
            </a:pPr>
            <a:r>
              <a:rPr lang="en-US" dirty="0"/>
              <a:t>Environment-Specific Values</a:t>
            </a:r>
          </a:p>
          <a:p>
            <a:pPr marL="571500" indent="-571500">
              <a:spcBef>
                <a:spcPts val="1200"/>
              </a:spcBef>
              <a:buSzPct val="100000"/>
              <a:buFont typeface="Arial"/>
              <a:buChar char="•"/>
              <a:defRPr sz="4400">
                <a:latin typeface="Arial"/>
                <a:ea typeface="Arial"/>
                <a:cs typeface="Arial"/>
                <a:sym typeface="Arial"/>
              </a:defRPr>
            </a:pPr>
            <a:r>
              <a:rPr lang="en-US" dirty="0"/>
              <a:t>Build Variants / Flavors</a:t>
            </a:r>
          </a:p>
          <a:p>
            <a:pPr marL="571500" indent="-571500">
              <a:spcBef>
                <a:spcPts val="1200"/>
              </a:spcBef>
              <a:buSzPct val="100000"/>
              <a:buFont typeface="Arial"/>
              <a:buChar char="•"/>
              <a:defRPr sz="4400">
                <a:latin typeface="Arial"/>
                <a:ea typeface="Arial"/>
                <a:cs typeface="Arial"/>
                <a:sym typeface="Arial"/>
              </a:defRPr>
            </a:pPr>
            <a:r>
              <a:rPr lang="en-US" dirty="0"/>
              <a:t>Simplify Switching</a:t>
            </a:r>
          </a:p>
        </p:txBody>
      </p:sp>
      <p:pic>
        <p:nvPicPr>
          <p:cNvPr id="139" name="Grafický objekt 37" descr="Grafický objekt 37"/>
          <p:cNvPicPr>
            <a:picLocks noChangeAspect="1"/>
          </p:cNvPicPr>
          <p:nvPr/>
        </p:nvPicPr>
        <p:blipFill>
          <a:blip r:embed="rId4"/>
          <a:stretch>
            <a:fillRect/>
          </a:stretch>
        </p:blipFill>
        <p:spPr>
          <a:xfrm>
            <a:off x="19468881" y="12804200"/>
            <a:ext cx="3179040" cy="299635"/>
          </a:xfrm>
          <a:prstGeom prst="rect">
            <a:avLst/>
          </a:prstGeom>
          <a:ln w="12700">
            <a:miter lim="400000"/>
          </a:ln>
        </p:spPr>
      </p:pic>
      <p:pic>
        <p:nvPicPr>
          <p:cNvPr id="138" name="Grafický objekt 10" descr="Grafický objekt 10"/>
          <p:cNvPicPr>
            <a:picLocks noChangeAspect="1"/>
          </p:cNvPicPr>
          <p:nvPr/>
        </p:nvPicPr>
        <p:blipFill>
          <a:blip r:embed="rId3"/>
          <a:stretch>
            <a:fillRect/>
          </a:stretch>
        </p:blipFill>
        <p:spPr>
          <a:xfrm>
            <a:off x="23468012" y="0"/>
            <a:ext cx="914401" cy="13716000"/>
          </a:xfrm>
          <a:prstGeom prst="rect">
            <a:avLst/>
          </a:prstGeom>
          <a:ln w="12700">
            <a:miter lim="400000"/>
          </a:ln>
        </p:spPr>
      </p:pic>
      <p:pic>
        <p:nvPicPr>
          <p:cNvPr id="144" name="Grafický objekt 14" descr="Grafický objekt 14"/>
          <p:cNvPicPr>
            <a:picLocks noChangeAspect="1"/>
          </p:cNvPicPr>
          <p:nvPr/>
        </p:nvPicPr>
        <p:blipFill>
          <a:blip r:embed="rId5"/>
          <a:stretch>
            <a:fillRect/>
          </a:stretch>
        </p:blipFill>
        <p:spPr>
          <a:xfrm>
            <a:off x="23627605" y="422692"/>
            <a:ext cx="754808" cy="3844801"/>
          </a:xfrm>
          <a:prstGeom prst="rect">
            <a:avLst/>
          </a:prstGeom>
          <a:ln w="12700">
            <a:miter lim="400000"/>
          </a:ln>
        </p:spPr>
      </p:pic>
    </p:spTree>
    <p:extLst>
      <p:ext uri="{BB962C8B-B14F-4D97-AF65-F5344CB8AC3E}">
        <p14:creationId xmlns:p14="http://schemas.microsoft.com/office/powerpoint/2010/main" val="414790004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 name="Grafický objekt 10" descr="Grafický objekt 10"/>
          <p:cNvPicPr>
            <a:picLocks noChangeAspect="1"/>
          </p:cNvPicPr>
          <p:nvPr/>
        </p:nvPicPr>
        <p:blipFill>
          <a:blip r:embed="rId3"/>
          <a:stretch>
            <a:fillRect/>
          </a:stretch>
        </p:blipFill>
        <p:spPr>
          <a:xfrm>
            <a:off x="23468012" y="0"/>
            <a:ext cx="914401" cy="13716000"/>
          </a:xfrm>
          <a:prstGeom prst="rect">
            <a:avLst/>
          </a:prstGeom>
          <a:ln w="12700">
            <a:miter lim="400000"/>
          </a:ln>
        </p:spPr>
      </p:pic>
      <p:pic>
        <p:nvPicPr>
          <p:cNvPr id="121" name="Grafický objekt 37" descr="Grafický objekt 37"/>
          <p:cNvPicPr>
            <a:picLocks noChangeAspect="1"/>
          </p:cNvPicPr>
          <p:nvPr/>
        </p:nvPicPr>
        <p:blipFill>
          <a:blip r:embed="rId4"/>
          <a:stretch>
            <a:fillRect/>
          </a:stretch>
        </p:blipFill>
        <p:spPr>
          <a:xfrm>
            <a:off x="19468881" y="12804200"/>
            <a:ext cx="3179040" cy="299635"/>
          </a:xfrm>
          <a:prstGeom prst="rect">
            <a:avLst/>
          </a:prstGeom>
          <a:ln w="12700">
            <a:miter lim="400000"/>
          </a:ln>
        </p:spPr>
      </p:pic>
      <p:pic>
        <p:nvPicPr>
          <p:cNvPr id="123" name="Grafický objekt 16" descr="Grafický objekt 16"/>
          <p:cNvPicPr>
            <a:picLocks noChangeAspect="1"/>
          </p:cNvPicPr>
          <p:nvPr/>
        </p:nvPicPr>
        <p:blipFill>
          <a:blip r:embed="rId3"/>
          <a:stretch>
            <a:fillRect/>
          </a:stretch>
        </p:blipFill>
        <p:spPr>
          <a:xfrm>
            <a:off x="0" y="3799278"/>
            <a:ext cx="914400" cy="7003421"/>
          </a:xfrm>
          <a:prstGeom prst="rect">
            <a:avLst/>
          </a:prstGeom>
          <a:ln w="12700">
            <a:miter lim="400000"/>
          </a:ln>
        </p:spPr>
      </p:pic>
      <p:sp>
        <p:nvSpPr>
          <p:cNvPr id="124" name="BlokTextu 9"/>
          <p:cNvSpPr txBox="1"/>
          <p:nvPr/>
        </p:nvSpPr>
        <p:spPr>
          <a:xfrm>
            <a:off x="1591632" y="1121229"/>
            <a:ext cx="19812948" cy="8564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5400" b="1" cap="all">
                <a:latin typeface="Arial"/>
                <a:ea typeface="Arial"/>
                <a:cs typeface="Arial"/>
                <a:sym typeface="Arial"/>
              </a:defRPr>
            </a:lvl1pPr>
          </a:lstStyle>
          <a:p>
            <a:r>
              <a:t>Introduction - Who am I?</a:t>
            </a:r>
          </a:p>
        </p:txBody>
      </p:sp>
      <p:sp>
        <p:nvSpPr>
          <p:cNvPr id="125" name="BlokTextu 12"/>
          <p:cNvSpPr txBox="1"/>
          <p:nvPr/>
        </p:nvSpPr>
        <p:spPr>
          <a:xfrm>
            <a:off x="1594006" y="3989986"/>
            <a:ext cx="13047349" cy="68018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spcBef>
                <a:spcPts val="1200"/>
              </a:spcBef>
              <a:buSzPct val="100000"/>
              <a:defRPr sz="4400">
                <a:latin typeface="Arial"/>
                <a:ea typeface="Arial"/>
                <a:cs typeface="Arial"/>
                <a:sym typeface="Arial"/>
              </a:defRPr>
            </a:pPr>
            <a:r>
              <a:rPr lang="en-US" dirty="0"/>
              <a:t>IT enthusiast that love to write code, try new things and share knowledge. If not sitting in front of the computer, then I am spending time with my family, playing board games, riding </a:t>
            </a:r>
            <a:r>
              <a:rPr lang="en-US" b="1" dirty="0"/>
              <a:t>xor</a:t>
            </a:r>
            <a:r>
              <a:rPr lang="en-US" dirty="0"/>
              <a:t> just drinking beer in my favorite pub.</a:t>
            </a:r>
          </a:p>
          <a:p>
            <a:pPr>
              <a:spcBef>
                <a:spcPts val="1200"/>
              </a:spcBef>
              <a:buSzPct val="100000"/>
              <a:defRPr sz="4400">
                <a:latin typeface="Arial"/>
                <a:ea typeface="Arial"/>
                <a:cs typeface="Arial"/>
                <a:sym typeface="Arial"/>
              </a:defRPr>
            </a:pPr>
            <a:endParaRPr lang="en-GB" dirty="0"/>
          </a:p>
          <a:p>
            <a:pPr>
              <a:spcBef>
                <a:spcPts val="1200"/>
              </a:spcBef>
              <a:buSzPct val="100000"/>
              <a:defRPr sz="4400">
                <a:latin typeface="Arial"/>
                <a:ea typeface="Arial"/>
                <a:cs typeface="Arial"/>
                <a:sym typeface="Arial"/>
              </a:defRPr>
            </a:pPr>
            <a:r>
              <a:rPr lang="en-GB" dirty="0"/>
              <a:t>Developer for more than 10 years</a:t>
            </a:r>
          </a:p>
          <a:p>
            <a:pPr>
              <a:spcBef>
                <a:spcPts val="1200"/>
              </a:spcBef>
              <a:buSzPct val="100000"/>
              <a:defRPr sz="4400">
                <a:latin typeface="Arial"/>
                <a:ea typeface="Arial"/>
                <a:cs typeface="Arial"/>
                <a:sym typeface="Arial"/>
              </a:defRPr>
            </a:pPr>
            <a:r>
              <a:rPr lang="en-GB" dirty="0"/>
              <a:t>Contributor of various open-source projects</a:t>
            </a:r>
          </a:p>
          <a:p>
            <a:pPr>
              <a:spcBef>
                <a:spcPts val="1200"/>
              </a:spcBef>
              <a:buSzPct val="100000"/>
              <a:defRPr sz="4400">
                <a:latin typeface="Arial"/>
                <a:ea typeface="Arial"/>
                <a:cs typeface="Arial"/>
                <a:sym typeface="Arial"/>
              </a:defRPr>
            </a:pPr>
            <a:r>
              <a:rPr lang="en-GB" dirty="0"/>
              <a:t>Certified Android and Flutter developer</a:t>
            </a:r>
          </a:p>
        </p:txBody>
      </p:sp>
      <p:pic>
        <p:nvPicPr>
          <p:cNvPr id="126" name="Grafický objekt 14" descr="Grafický objekt 14"/>
          <p:cNvPicPr>
            <a:picLocks noChangeAspect="1"/>
          </p:cNvPicPr>
          <p:nvPr/>
        </p:nvPicPr>
        <p:blipFill>
          <a:blip r:embed="rId5"/>
          <a:stretch>
            <a:fillRect/>
          </a:stretch>
        </p:blipFill>
        <p:spPr>
          <a:xfrm>
            <a:off x="23627605" y="422692"/>
            <a:ext cx="754808" cy="3844801"/>
          </a:xfrm>
          <a:prstGeom prst="rect">
            <a:avLst/>
          </a:prstGeom>
          <a:ln w="12700">
            <a:miter lim="400000"/>
          </a:ln>
        </p:spPr>
      </p:pic>
      <p:pic>
        <p:nvPicPr>
          <p:cNvPr id="4" name="Picture 3">
            <a:extLst>
              <a:ext uri="{FF2B5EF4-FFF2-40B4-BE49-F238E27FC236}">
                <a16:creationId xmlns:a16="http://schemas.microsoft.com/office/drawing/2014/main" id="{23EF61D9-54AA-EF11-776E-839DE787A54B}"/>
              </a:ext>
            </a:extLst>
          </p:cNvPr>
          <p:cNvPicPr>
            <a:picLocks noChangeAspect="1"/>
          </p:cNvPicPr>
          <p:nvPr/>
        </p:nvPicPr>
        <p:blipFill>
          <a:blip r:embed="rId6"/>
          <a:stretch>
            <a:fillRect/>
          </a:stretch>
        </p:blipFill>
        <p:spPr>
          <a:xfrm>
            <a:off x="16642080" y="0"/>
            <a:ext cx="7740333" cy="13760592"/>
          </a:xfrm>
          <a:prstGeom prst="rect">
            <a:avLst/>
          </a:prstGeom>
        </p:spPr>
      </p:pic>
      <p:sp>
        <p:nvSpPr>
          <p:cNvPr id="7" name="Rectangle 6">
            <a:extLst>
              <a:ext uri="{FF2B5EF4-FFF2-40B4-BE49-F238E27FC236}">
                <a16:creationId xmlns:a16="http://schemas.microsoft.com/office/drawing/2014/main" id="{9728A9E0-8CBE-914E-9FCC-D0A649400FA9}"/>
              </a:ext>
            </a:extLst>
          </p:cNvPr>
          <p:cNvSpPr/>
          <p:nvPr/>
        </p:nvSpPr>
        <p:spPr>
          <a:xfrm>
            <a:off x="16215361" y="10081339"/>
            <a:ext cx="1080000" cy="1080000"/>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SK" sz="1800" b="0" i="0" u="none" strike="noStrike" cap="none" spc="0" normalizeH="0" baseline="0">
              <a:ln>
                <a:noFill/>
              </a:ln>
              <a:solidFill>
                <a:srgbClr val="000000"/>
              </a:solidFill>
              <a:effectLst/>
              <a:uFillTx/>
              <a:latin typeface="+mj-lt"/>
              <a:ea typeface="+mj-ea"/>
              <a:cs typeface="+mj-cs"/>
              <a:sym typeface="Calibri"/>
            </a:endParaRPr>
          </a:p>
        </p:txBody>
      </p:sp>
      <p:sp>
        <p:nvSpPr>
          <p:cNvPr id="8" name="Rectangle 7">
            <a:extLst>
              <a:ext uri="{FF2B5EF4-FFF2-40B4-BE49-F238E27FC236}">
                <a16:creationId xmlns:a16="http://schemas.microsoft.com/office/drawing/2014/main" id="{B3A71D55-4991-15F1-EDAE-9A208257A73E}"/>
              </a:ext>
            </a:extLst>
          </p:cNvPr>
          <p:cNvSpPr/>
          <p:nvPr/>
        </p:nvSpPr>
        <p:spPr>
          <a:xfrm>
            <a:off x="17035452" y="10695078"/>
            <a:ext cx="1080000" cy="1080000"/>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SK" sz="1800" b="0" i="0" u="none" strike="noStrike" cap="none" spc="0" normalizeH="0" baseline="0">
              <a:ln>
                <a:noFill/>
              </a:ln>
              <a:solidFill>
                <a:srgbClr val="000000"/>
              </a:solidFill>
              <a:effectLst/>
              <a:uFillTx/>
              <a:latin typeface="+mj-lt"/>
              <a:ea typeface="+mj-ea"/>
              <a:cs typeface="+mj-cs"/>
              <a:sym typeface="Calibri"/>
            </a:endParaRPr>
          </a:p>
        </p:txBody>
      </p:sp>
      <p:sp>
        <p:nvSpPr>
          <p:cNvPr id="9" name="Rectangle 8">
            <a:extLst>
              <a:ext uri="{FF2B5EF4-FFF2-40B4-BE49-F238E27FC236}">
                <a16:creationId xmlns:a16="http://schemas.microsoft.com/office/drawing/2014/main" id="{FDF1E441-9A70-B0CF-A576-C2CC9306AABB}"/>
              </a:ext>
            </a:extLst>
          </p:cNvPr>
          <p:cNvSpPr/>
          <p:nvPr/>
        </p:nvSpPr>
        <p:spPr>
          <a:xfrm>
            <a:off x="16298766" y="11084256"/>
            <a:ext cx="1080000" cy="1080000"/>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SK" sz="1800" b="0" i="0" u="none" strike="noStrike" cap="none" spc="0" normalizeH="0" baseline="0">
              <a:ln>
                <a:noFill/>
              </a:ln>
              <a:solidFill>
                <a:srgbClr val="000000"/>
              </a:solidFill>
              <a:effectLst/>
              <a:uFillTx/>
              <a:latin typeface="+mj-lt"/>
              <a:ea typeface="+mj-ea"/>
              <a:cs typeface="+mj-cs"/>
              <a:sym typeface="Calibri"/>
            </a:endParaRPr>
          </a:p>
        </p:txBody>
      </p:sp>
      <p:sp>
        <p:nvSpPr>
          <p:cNvPr id="10" name="Rectangle 9">
            <a:extLst>
              <a:ext uri="{FF2B5EF4-FFF2-40B4-BE49-F238E27FC236}">
                <a16:creationId xmlns:a16="http://schemas.microsoft.com/office/drawing/2014/main" id="{9FFAEE4C-05A9-1352-66AE-7719B233A46C}"/>
              </a:ext>
            </a:extLst>
          </p:cNvPr>
          <p:cNvSpPr/>
          <p:nvPr/>
        </p:nvSpPr>
        <p:spPr>
          <a:xfrm>
            <a:off x="17462171" y="11466356"/>
            <a:ext cx="1080000" cy="1080000"/>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SK" sz="1800" b="0" i="0" u="none" strike="noStrike" cap="none" spc="0" normalizeH="0" baseline="0">
              <a:ln>
                <a:noFill/>
              </a:ln>
              <a:solidFill>
                <a:srgbClr val="000000"/>
              </a:solidFill>
              <a:effectLst/>
              <a:uFillTx/>
              <a:latin typeface="+mj-lt"/>
              <a:ea typeface="+mj-ea"/>
              <a:cs typeface="+mj-cs"/>
              <a:sym typeface="Calibri"/>
            </a:endParaRPr>
          </a:p>
        </p:txBody>
      </p:sp>
      <p:sp>
        <p:nvSpPr>
          <p:cNvPr id="11" name="Rectangle 10">
            <a:extLst>
              <a:ext uri="{FF2B5EF4-FFF2-40B4-BE49-F238E27FC236}">
                <a16:creationId xmlns:a16="http://schemas.microsoft.com/office/drawing/2014/main" id="{C77C7553-EEA2-FA33-5E09-55E813C85608}"/>
              </a:ext>
            </a:extLst>
          </p:cNvPr>
          <p:cNvSpPr/>
          <p:nvPr/>
        </p:nvSpPr>
        <p:spPr>
          <a:xfrm>
            <a:off x="16880469" y="11339022"/>
            <a:ext cx="1080000" cy="1080000"/>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SK" sz="1800" b="0" i="0" u="none" strike="noStrike" cap="none" spc="0" normalizeH="0" baseline="0">
              <a:ln>
                <a:noFill/>
              </a:ln>
              <a:solidFill>
                <a:srgbClr val="000000"/>
              </a:solidFill>
              <a:effectLst/>
              <a:uFillTx/>
              <a:latin typeface="+mj-lt"/>
              <a:ea typeface="+mj-ea"/>
              <a:cs typeface="+mj-cs"/>
              <a:sym typeface="Calibri"/>
            </a:endParaRPr>
          </a:p>
        </p:txBody>
      </p:sp>
      <p:sp>
        <p:nvSpPr>
          <p:cNvPr id="12" name="Rectangle 11">
            <a:extLst>
              <a:ext uri="{FF2B5EF4-FFF2-40B4-BE49-F238E27FC236}">
                <a16:creationId xmlns:a16="http://schemas.microsoft.com/office/drawing/2014/main" id="{2F10F32D-263F-340D-E8A3-1DF69DB088A7}"/>
              </a:ext>
            </a:extLst>
          </p:cNvPr>
          <p:cNvSpPr/>
          <p:nvPr/>
        </p:nvSpPr>
        <p:spPr>
          <a:xfrm>
            <a:off x="16493573" y="11916023"/>
            <a:ext cx="1080000" cy="1080000"/>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SK" sz="1800" b="0" i="0" u="none" strike="noStrike" cap="none" spc="0" normalizeH="0" baseline="0">
              <a:ln>
                <a:noFill/>
              </a:ln>
              <a:solidFill>
                <a:srgbClr val="000000"/>
              </a:solidFill>
              <a:effectLst/>
              <a:uFillTx/>
              <a:latin typeface="+mj-lt"/>
              <a:ea typeface="+mj-ea"/>
              <a:cs typeface="+mj-cs"/>
              <a:sym typeface="Calibri"/>
            </a:endParaRPr>
          </a:p>
        </p:txBody>
      </p:sp>
      <p:sp>
        <p:nvSpPr>
          <p:cNvPr id="13" name="Rectangle 12">
            <a:extLst>
              <a:ext uri="{FF2B5EF4-FFF2-40B4-BE49-F238E27FC236}">
                <a16:creationId xmlns:a16="http://schemas.microsoft.com/office/drawing/2014/main" id="{9D2D1DC1-56AA-96E6-BC93-D4F340B99A0D}"/>
              </a:ext>
            </a:extLst>
          </p:cNvPr>
          <p:cNvSpPr/>
          <p:nvPr/>
        </p:nvSpPr>
        <p:spPr>
          <a:xfrm>
            <a:off x="17307188" y="12201257"/>
            <a:ext cx="1080000" cy="1080000"/>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SK" sz="1800" b="0" i="0" u="none" strike="noStrike" cap="none" spc="0" normalizeH="0" baseline="0">
              <a:ln>
                <a:noFill/>
              </a:ln>
              <a:solidFill>
                <a:srgbClr val="000000"/>
              </a:solidFill>
              <a:effectLst/>
              <a:uFillTx/>
              <a:latin typeface="+mj-lt"/>
              <a:ea typeface="+mj-ea"/>
              <a:cs typeface="+mj-cs"/>
              <a:sym typeface="Calibri"/>
            </a:endParaRPr>
          </a:p>
        </p:txBody>
      </p:sp>
      <p:sp>
        <p:nvSpPr>
          <p:cNvPr id="14" name="Rectangle 13">
            <a:extLst>
              <a:ext uri="{FF2B5EF4-FFF2-40B4-BE49-F238E27FC236}">
                <a16:creationId xmlns:a16="http://schemas.microsoft.com/office/drawing/2014/main" id="{55476C7C-D09D-E5A1-AF46-1556787EF3BE}"/>
              </a:ext>
            </a:extLst>
          </p:cNvPr>
          <p:cNvSpPr/>
          <p:nvPr/>
        </p:nvSpPr>
        <p:spPr>
          <a:xfrm>
            <a:off x="18303783" y="12201257"/>
            <a:ext cx="1080000" cy="1080000"/>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SK" sz="1800" b="0" i="0" u="none" strike="noStrike" cap="none" spc="0" normalizeH="0" baseline="0">
              <a:ln>
                <a:noFill/>
              </a:ln>
              <a:solidFill>
                <a:srgbClr val="000000"/>
              </a:solidFill>
              <a:effectLst/>
              <a:uFillTx/>
              <a:latin typeface="+mj-lt"/>
              <a:ea typeface="+mj-ea"/>
              <a:cs typeface="+mj-cs"/>
              <a:sym typeface="Calibri"/>
            </a:endParaRPr>
          </a:p>
        </p:txBody>
      </p:sp>
      <p:sp>
        <p:nvSpPr>
          <p:cNvPr id="15" name="Rectangle 14">
            <a:extLst>
              <a:ext uri="{FF2B5EF4-FFF2-40B4-BE49-F238E27FC236}">
                <a16:creationId xmlns:a16="http://schemas.microsoft.com/office/drawing/2014/main" id="{D8EF810C-D566-5218-AA84-DF0C9EE153CE}"/>
              </a:ext>
            </a:extLst>
          </p:cNvPr>
          <p:cNvSpPr/>
          <p:nvPr/>
        </p:nvSpPr>
        <p:spPr>
          <a:xfrm>
            <a:off x="16276179" y="1598899"/>
            <a:ext cx="1080000" cy="1080000"/>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SK" sz="1800" b="0" i="0" u="none" strike="noStrike" cap="none" spc="0" normalizeH="0" baseline="0">
              <a:ln>
                <a:noFill/>
              </a:ln>
              <a:solidFill>
                <a:srgbClr val="000000"/>
              </a:solidFill>
              <a:effectLst/>
              <a:uFillTx/>
              <a:latin typeface="+mj-lt"/>
              <a:ea typeface="+mj-ea"/>
              <a:cs typeface="+mj-cs"/>
              <a:sym typeface="Calibri"/>
            </a:endParaRPr>
          </a:p>
        </p:txBody>
      </p:sp>
      <p:sp>
        <p:nvSpPr>
          <p:cNvPr id="16" name="Rectangle 15">
            <a:extLst>
              <a:ext uri="{FF2B5EF4-FFF2-40B4-BE49-F238E27FC236}">
                <a16:creationId xmlns:a16="http://schemas.microsoft.com/office/drawing/2014/main" id="{AF8EFFF6-4A2D-B488-C48B-55F25DE2D261}"/>
              </a:ext>
            </a:extLst>
          </p:cNvPr>
          <p:cNvSpPr/>
          <p:nvPr/>
        </p:nvSpPr>
        <p:spPr>
          <a:xfrm>
            <a:off x="16515414" y="684775"/>
            <a:ext cx="1080000" cy="1080000"/>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SK" sz="1800" b="0" i="0" u="none" strike="noStrike" cap="none" spc="0" normalizeH="0" baseline="0">
              <a:ln>
                <a:noFill/>
              </a:ln>
              <a:solidFill>
                <a:srgbClr val="000000"/>
              </a:solidFill>
              <a:effectLst/>
              <a:uFillTx/>
              <a:latin typeface="+mj-lt"/>
              <a:ea typeface="+mj-ea"/>
              <a:cs typeface="+mj-cs"/>
              <a:sym typeface="Calibri"/>
            </a:endParaRPr>
          </a:p>
        </p:txBody>
      </p:sp>
      <p:sp>
        <p:nvSpPr>
          <p:cNvPr id="17" name="Rectangle 16">
            <a:extLst>
              <a:ext uri="{FF2B5EF4-FFF2-40B4-BE49-F238E27FC236}">
                <a16:creationId xmlns:a16="http://schemas.microsoft.com/office/drawing/2014/main" id="{38A6E287-1099-B039-9AA6-5A85E074172F}"/>
              </a:ext>
            </a:extLst>
          </p:cNvPr>
          <p:cNvSpPr/>
          <p:nvPr/>
        </p:nvSpPr>
        <p:spPr>
          <a:xfrm>
            <a:off x="17203921" y="1374728"/>
            <a:ext cx="1080000" cy="1080000"/>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SK" sz="1800" b="0" i="0" u="none" strike="noStrike" cap="none" spc="0" normalizeH="0" baseline="0">
              <a:ln>
                <a:noFill/>
              </a:ln>
              <a:solidFill>
                <a:srgbClr val="000000"/>
              </a:solidFill>
              <a:effectLst/>
              <a:uFillTx/>
              <a:latin typeface="+mj-lt"/>
              <a:ea typeface="+mj-ea"/>
              <a:cs typeface="+mj-cs"/>
              <a:sym typeface="Calibri"/>
            </a:endParaRPr>
          </a:p>
        </p:txBody>
      </p:sp>
      <p:sp>
        <p:nvSpPr>
          <p:cNvPr id="18" name="Rectangle 17">
            <a:extLst>
              <a:ext uri="{FF2B5EF4-FFF2-40B4-BE49-F238E27FC236}">
                <a16:creationId xmlns:a16="http://schemas.microsoft.com/office/drawing/2014/main" id="{14677A52-92F1-75AB-EE8A-8AF0B5D8A0D8}"/>
              </a:ext>
            </a:extLst>
          </p:cNvPr>
          <p:cNvSpPr/>
          <p:nvPr/>
        </p:nvSpPr>
        <p:spPr>
          <a:xfrm>
            <a:off x="18355982" y="-2118"/>
            <a:ext cx="1080000" cy="1080000"/>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SK" sz="1800" b="0" i="0" u="none" strike="noStrike" cap="none" spc="0" normalizeH="0" baseline="0">
              <a:ln>
                <a:noFill/>
              </a:ln>
              <a:solidFill>
                <a:srgbClr val="000000"/>
              </a:solidFill>
              <a:effectLst/>
              <a:uFillTx/>
              <a:latin typeface="+mj-lt"/>
              <a:ea typeface="+mj-ea"/>
              <a:cs typeface="+mj-cs"/>
              <a:sym typeface="Calibri"/>
            </a:endParaRPr>
          </a:p>
        </p:txBody>
      </p:sp>
      <p:sp>
        <p:nvSpPr>
          <p:cNvPr id="19" name="Rectangle 18">
            <a:extLst>
              <a:ext uri="{FF2B5EF4-FFF2-40B4-BE49-F238E27FC236}">
                <a16:creationId xmlns:a16="http://schemas.microsoft.com/office/drawing/2014/main" id="{BC881461-4F1F-C104-2886-742ACA917D2E}"/>
              </a:ext>
            </a:extLst>
          </p:cNvPr>
          <p:cNvSpPr/>
          <p:nvPr/>
        </p:nvSpPr>
        <p:spPr>
          <a:xfrm>
            <a:off x="15869655" y="4079174"/>
            <a:ext cx="1080000" cy="1080000"/>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SK" sz="1800" b="0" i="0" u="none" strike="noStrike" cap="none" spc="0" normalizeH="0" baseline="0">
              <a:ln>
                <a:noFill/>
              </a:ln>
              <a:solidFill>
                <a:srgbClr val="000000"/>
              </a:solidFill>
              <a:effectLst/>
              <a:uFillTx/>
              <a:latin typeface="+mj-lt"/>
              <a:ea typeface="+mj-ea"/>
              <a:cs typeface="+mj-cs"/>
              <a:sym typeface="Calibri"/>
            </a:endParaRPr>
          </a:p>
        </p:txBody>
      </p:sp>
      <p:sp>
        <p:nvSpPr>
          <p:cNvPr id="20" name="Rectangle 19">
            <a:extLst>
              <a:ext uri="{FF2B5EF4-FFF2-40B4-BE49-F238E27FC236}">
                <a16:creationId xmlns:a16="http://schemas.microsoft.com/office/drawing/2014/main" id="{896FF76B-E0C9-8317-3337-55E1BF7FFB94}"/>
              </a:ext>
            </a:extLst>
          </p:cNvPr>
          <p:cNvSpPr/>
          <p:nvPr/>
        </p:nvSpPr>
        <p:spPr>
          <a:xfrm>
            <a:off x="16512126" y="12650924"/>
            <a:ext cx="3807874" cy="1080000"/>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SK" sz="1800" b="0" i="0" u="none" strike="noStrike" cap="none" spc="0" normalizeH="0" baseline="0">
              <a:ln>
                <a:noFill/>
              </a:ln>
              <a:solidFill>
                <a:srgbClr val="000000"/>
              </a:solidFill>
              <a:effectLst/>
              <a:uFillTx/>
              <a:latin typeface="+mj-lt"/>
              <a:ea typeface="+mj-ea"/>
              <a:cs typeface="+mj-cs"/>
              <a:sym typeface="Calibri"/>
            </a:endParaRPr>
          </a:p>
        </p:txBody>
      </p:sp>
      <p:sp>
        <p:nvSpPr>
          <p:cNvPr id="21" name="Rectangle 20">
            <a:extLst>
              <a:ext uri="{FF2B5EF4-FFF2-40B4-BE49-F238E27FC236}">
                <a16:creationId xmlns:a16="http://schemas.microsoft.com/office/drawing/2014/main" id="{F1A619EC-A0DA-5F34-C515-EBF866DDDCA8}"/>
              </a:ext>
            </a:extLst>
          </p:cNvPr>
          <p:cNvSpPr/>
          <p:nvPr/>
        </p:nvSpPr>
        <p:spPr>
          <a:xfrm>
            <a:off x="16409655" y="7861538"/>
            <a:ext cx="360000" cy="360000"/>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SK" sz="1800" b="0" i="0" u="none" strike="noStrike" cap="none" spc="0" normalizeH="0" baseline="0">
              <a:ln>
                <a:noFill/>
              </a:ln>
              <a:solidFill>
                <a:srgbClr val="000000"/>
              </a:solidFill>
              <a:effectLst/>
              <a:uFillTx/>
              <a:latin typeface="+mj-lt"/>
              <a:ea typeface="+mj-ea"/>
              <a:cs typeface="+mj-cs"/>
              <a:sym typeface="Calibri"/>
            </a:endParaRPr>
          </a:p>
        </p:txBody>
      </p:sp>
      <p:sp>
        <p:nvSpPr>
          <p:cNvPr id="22" name="Rectangle 21">
            <a:extLst>
              <a:ext uri="{FF2B5EF4-FFF2-40B4-BE49-F238E27FC236}">
                <a16:creationId xmlns:a16="http://schemas.microsoft.com/office/drawing/2014/main" id="{490D5220-07E5-F97F-0679-436BF5E3E9C2}"/>
              </a:ext>
            </a:extLst>
          </p:cNvPr>
          <p:cNvSpPr/>
          <p:nvPr/>
        </p:nvSpPr>
        <p:spPr>
          <a:xfrm>
            <a:off x="16843921" y="6409538"/>
            <a:ext cx="360000" cy="360000"/>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SK" sz="1800" b="0" i="0" u="none" strike="noStrike" cap="none" spc="0" normalizeH="0" baseline="0">
              <a:ln>
                <a:noFill/>
              </a:ln>
              <a:solidFill>
                <a:srgbClr val="000000"/>
              </a:solidFill>
              <a:effectLst/>
              <a:uFillTx/>
              <a:latin typeface="+mj-lt"/>
              <a:ea typeface="+mj-ea"/>
              <a:cs typeface="+mj-cs"/>
              <a:sym typeface="Calibri"/>
            </a:endParaRPr>
          </a:p>
        </p:txBody>
      </p:sp>
      <p:sp>
        <p:nvSpPr>
          <p:cNvPr id="23" name="Rectangle 22">
            <a:extLst>
              <a:ext uri="{FF2B5EF4-FFF2-40B4-BE49-F238E27FC236}">
                <a16:creationId xmlns:a16="http://schemas.microsoft.com/office/drawing/2014/main" id="{807FD34F-3A12-F28F-F027-B88EAF9058D3}"/>
              </a:ext>
            </a:extLst>
          </p:cNvPr>
          <p:cNvSpPr/>
          <p:nvPr/>
        </p:nvSpPr>
        <p:spPr>
          <a:xfrm>
            <a:off x="17510741" y="9796797"/>
            <a:ext cx="360000" cy="360000"/>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SK" sz="1800" b="0" i="0" u="none" strike="noStrike" cap="none" spc="0" normalizeH="0" baseline="0">
              <a:ln>
                <a:noFill/>
              </a:ln>
              <a:solidFill>
                <a:srgbClr val="000000"/>
              </a:solidFill>
              <a:effectLst/>
              <a:uFillTx/>
              <a:latin typeface="+mj-lt"/>
              <a:ea typeface="+mj-ea"/>
              <a:cs typeface="+mj-cs"/>
              <a:sym typeface="Calibri"/>
            </a:endParaRPr>
          </a:p>
        </p:txBody>
      </p:sp>
      <p:sp>
        <p:nvSpPr>
          <p:cNvPr id="24" name="Rectangle 23">
            <a:extLst>
              <a:ext uri="{FF2B5EF4-FFF2-40B4-BE49-F238E27FC236}">
                <a16:creationId xmlns:a16="http://schemas.microsoft.com/office/drawing/2014/main" id="{1A030FC8-1D58-A2B8-8E11-8A777F72511F}"/>
              </a:ext>
            </a:extLst>
          </p:cNvPr>
          <p:cNvSpPr/>
          <p:nvPr/>
        </p:nvSpPr>
        <p:spPr>
          <a:xfrm>
            <a:off x="20885897" y="12442347"/>
            <a:ext cx="360000" cy="360000"/>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SK" sz="1800" b="0" i="0" u="none" strike="noStrike" cap="none" spc="0" normalizeH="0" baseline="0">
              <a:ln>
                <a:noFill/>
              </a:ln>
              <a:solidFill>
                <a:srgbClr val="000000"/>
              </a:solidFill>
              <a:effectLst/>
              <a:uFillTx/>
              <a:latin typeface="+mj-lt"/>
              <a:ea typeface="+mj-ea"/>
              <a:cs typeface="+mj-cs"/>
              <a:sym typeface="Calibri"/>
            </a:endParaRPr>
          </a:p>
        </p:txBody>
      </p:sp>
      <p:sp>
        <p:nvSpPr>
          <p:cNvPr id="25" name="Rectangle 24">
            <a:extLst>
              <a:ext uri="{FF2B5EF4-FFF2-40B4-BE49-F238E27FC236}">
                <a16:creationId xmlns:a16="http://schemas.microsoft.com/office/drawing/2014/main" id="{D3E2C398-BF4B-A533-D122-73F4A8369DE3}"/>
              </a:ext>
            </a:extLst>
          </p:cNvPr>
          <p:cNvSpPr/>
          <p:nvPr/>
        </p:nvSpPr>
        <p:spPr>
          <a:xfrm>
            <a:off x="20182549" y="13067539"/>
            <a:ext cx="360000" cy="360000"/>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SK" sz="1800" b="0" i="0" u="none" strike="noStrike" cap="none" spc="0" normalizeH="0" baseline="0">
              <a:ln>
                <a:noFill/>
              </a:ln>
              <a:solidFill>
                <a:srgbClr val="000000"/>
              </a:solidFill>
              <a:effectLst/>
              <a:uFillTx/>
              <a:latin typeface="+mj-lt"/>
              <a:ea typeface="+mj-ea"/>
              <a:cs typeface="+mj-cs"/>
              <a:sym typeface="Calibri"/>
            </a:endParaRPr>
          </a:p>
        </p:txBody>
      </p:sp>
      <p:sp>
        <p:nvSpPr>
          <p:cNvPr id="26" name="Rectangle 25">
            <a:extLst>
              <a:ext uri="{FF2B5EF4-FFF2-40B4-BE49-F238E27FC236}">
                <a16:creationId xmlns:a16="http://schemas.microsoft.com/office/drawing/2014/main" id="{9BCADC00-C882-9060-BE5D-A7C5954CF770}"/>
              </a:ext>
            </a:extLst>
          </p:cNvPr>
          <p:cNvSpPr/>
          <p:nvPr/>
        </p:nvSpPr>
        <p:spPr>
          <a:xfrm>
            <a:off x="17254721" y="10451280"/>
            <a:ext cx="360000" cy="360000"/>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SK" sz="1800" b="0" i="0" u="none" strike="noStrike" cap="none" spc="0" normalizeH="0" baseline="0">
              <a:ln>
                <a:noFill/>
              </a:ln>
              <a:solidFill>
                <a:srgbClr val="000000"/>
              </a:solidFill>
              <a:effectLst/>
              <a:uFillTx/>
              <a:latin typeface="+mj-lt"/>
              <a:ea typeface="+mj-ea"/>
              <a:cs typeface="+mj-cs"/>
              <a:sym typeface="Calibri"/>
            </a:endParaRPr>
          </a:p>
        </p:txBody>
      </p:sp>
      <p:sp>
        <p:nvSpPr>
          <p:cNvPr id="27" name="Rectangle 26">
            <a:extLst>
              <a:ext uri="{FF2B5EF4-FFF2-40B4-BE49-F238E27FC236}">
                <a16:creationId xmlns:a16="http://schemas.microsoft.com/office/drawing/2014/main" id="{1F882C7D-F39A-C0AA-D49A-122CB9596C4C}"/>
              </a:ext>
            </a:extLst>
          </p:cNvPr>
          <p:cNvSpPr/>
          <p:nvPr/>
        </p:nvSpPr>
        <p:spPr>
          <a:xfrm>
            <a:off x="16560696" y="9721339"/>
            <a:ext cx="360000" cy="360000"/>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SK" sz="1800" b="0" i="0" u="none" strike="noStrike" cap="none" spc="0" normalizeH="0" baseline="0">
              <a:ln>
                <a:noFill/>
              </a:ln>
              <a:solidFill>
                <a:srgbClr val="000000"/>
              </a:solidFill>
              <a:effectLst/>
              <a:uFillTx/>
              <a:latin typeface="+mj-lt"/>
              <a:ea typeface="+mj-ea"/>
              <a:cs typeface="+mj-cs"/>
              <a:sym typeface="Calibri"/>
            </a:endParaRPr>
          </a:p>
        </p:txBody>
      </p:sp>
      <p:sp>
        <p:nvSpPr>
          <p:cNvPr id="28" name="Rectangle 27">
            <a:extLst>
              <a:ext uri="{FF2B5EF4-FFF2-40B4-BE49-F238E27FC236}">
                <a16:creationId xmlns:a16="http://schemas.microsoft.com/office/drawing/2014/main" id="{DB242C14-A9F2-0966-4D38-F987F1BC9619}"/>
              </a:ext>
            </a:extLst>
          </p:cNvPr>
          <p:cNvSpPr/>
          <p:nvPr/>
        </p:nvSpPr>
        <p:spPr>
          <a:xfrm>
            <a:off x="17074721" y="8629339"/>
            <a:ext cx="360000" cy="360000"/>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SK" sz="1800" b="0" i="0" u="none" strike="noStrike" cap="none" spc="0" normalizeH="0" baseline="0">
              <a:ln>
                <a:noFill/>
              </a:ln>
              <a:solidFill>
                <a:srgbClr val="000000"/>
              </a:solidFill>
              <a:effectLst/>
              <a:uFillTx/>
              <a:latin typeface="+mj-lt"/>
              <a:ea typeface="+mj-ea"/>
              <a:cs typeface="+mj-cs"/>
              <a:sym typeface="Calibri"/>
            </a:endParaRPr>
          </a:p>
        </p:txBody>
      </p:sp>
      <p:sp>
        <p:nvSpPr>
          <p:cNvPr id="29" name="Rectangle 28">
            <a:extLst>
              <a:ext uri="{FF2B5EF4-FFF2-40B4-BE49-F238E27FC236}">
                <a16:creationId xmlns:a16="http://schemas.microsoft.com/office/drawing/2014/main" id="{E7664010-87DB-EB09-82D4-05D7DA8E2E3F}"/>
              </a:ext>
            </a:extLst>
          </p:cNvPr>
          <p:cNvSpPr/>
          <p:nvPr/>
        </p:nvSpPr>
        <p:spPr>
          <a:xfrm>
            <a:off x="16614606" y="-9278"/>
            <a:ext cx="360000" cy="360000"/>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SK" sz="1800" b="0" i="0" u="none" strike="noStrike" cap="none" spc="0" normalizeH="0" baseline="0">
              <a:ln>
                <a:noFill/>
              </a:ln>
              <a:solidFill>
                <a:srgbClr val="000000"/>
              </a:solidFill>
              <a:effectLst/>
              <a:uFillTx/>
              <a:latin typeface="+mj-lt"/>
              <a:ea typeface="+mj-ea"/>
              <a:cs typeface="+mj-cs"/>
              <a:sym typeface="Calibri"/>
            </a:endParaRPr>
          </a:p>
        </p:txBody>
      </p:sp>
      <p:sp>
        <p:nvSpPr>
          <p:cNvPr id="30" name="Rectangle 29">
            <a:extLst>
              <a:ext uri="{FF2B5EF4-FFF2-40B4-BE49-F238E27FC236}">
                <a16:creationId xmlns:a16="http://schemas.microsoft.com/office/drawing/2014/main" id="{C72864BC-A103-BABD-5E21-AAE09E236602}"/>
              </a:ext>
            </a:extLst>
          </p:cNvPr>
          <p:cNvSpPr/>
          <p:nvPr/>
        </p:nvSpPr>
        <p:spPr>
          <a:xfrm>
            <a:off x="18000526" y="-9278"/>
            <a:ext cx="360000" cy="360000"/>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SK" sz="1800" b="0" i="0" u="none" strike="noStrike" cap="none" spc="0" normalizeH="0" baseline="0">
              <a:ln>
                <a:noFill/>
              </a:ln>
              <a:solidFill>
                <a:srgbClr val="000000"/>
              </a:solidFill>
              <a:effectLst/>
              <a:uFillTx/>
              <a:latin typeface="+mj-lt"/>
              <a:ea typeface="+mj-ea"/>
              <a:cs typeface="+mj-cs"/>
              <a:sym typeface="Calibri"/>
            </a:endParaRPr>
          </a:p>
        </p:txBody>
      </p:sp>
      <p:sp>
        <p:nvSpPr>
          <p:cNvPr id="31" name="Rectangle 30">
            <a:extLst>
              <a:ext uri="{FF2B5EF4-FFF2-40B4-BE49-F238E27FC236}">
                <a16:creationId xmlns:a16="http://schemas.microsoft.com/office/drawing/2014/main" id="{5F585F25-41FF-E272-765A-A8194AA1A4E7}"/>
              </a:ext>
            </a:extLst>
          </p:cNvPr>
          <p:cNvSpPr/>
          <p:nvPr/>
        </p:nvSpPr>
        <p:spPr>
          <a:xfrm>
            <a:off x="20180212" y="272485"/>
            <a:ext cx="360000" cy="360000"/>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SK" sz="1800" b="0" i="0" u="none" strike="noStrike" cap="none" spc="0" normalizeH="0" baseline="0">
              <a:ln>
                <a:noFill/>
              </a:ln>
              <a:solidFill>
                <a:srgbClr val="000000"/>
              </a:solidFill>
              <a:effectLst/>
              <a:uFillTx/>
              <a:latin typeface="+mj-lt"/>
              <a:ea typeface="+mj-ea"/>
              <a:cs typeface="+mj-cs"/>
              <a:sym typeface="Calibri"/>
            </a:endParaRPr>
          </a:p>
        </p:txBody>
      </p:sp>
      <p:pic>
        <p:nvPicPr>
          <p:cNvPr id="34" name="Grafický objekt 37" descr="Grafický objekt 37">
            <a:extLst>
              <a:ext uri="{FF2B5EF4-FFF2-40B4-BE49-F238E27FC236}">
                <a16:creationId xmlns:a16="http://schemas.microsoft.com/office/drawing/2014/main" id="{D4EEFEFC-FCEF-E248-9E23-A75767E9BB71}"/>
              </a:ext>
            </a:extLst>
          </p:cNvPr>
          <p:cNvPicPr>
            <a:picLocks noChangeAspect="1"/>
          </p:cNvPicPr>
          <p:nvPr/>
        </p:nvPicPr>
        <p:blipFill>
          <a:blip r:embed="rId4"/>
          <a:stretch>
            <a:fillRect/>
          </a:stretch>
        </p:blipFill>
        <p:spPr>
          <a:xfrm>
            <a:off x="1424368" y="12351289"/>
            <a:ext cx="3179040" cy="299635"/>
          </a:xfrm>
          <a:prstGeom prst="rect">
            <a:avLst/>
          </a:prstGeom>
          <a:ln w="12700">
            <a:miter lim="400000"/>
          </a:ln>
        </p:spPr>
      </p:pic>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 name="Grafický objekt 10" descr="Grafický objekt 10"/>
          <p:cNvPicPr>
            <a:picLocks noChangeAspect="1"/>
          </p:cNvPicPr>
          <p:nvPr/>
        </p:nvPicPr>
        <p:blipFill>
          <a:blip r:embed="rId3"/>
          <a:stretch>
            <a:fillRect/>
          </a:stretch>
        </p:blipFill>
        <p:spPr>
          <a:xfrm>
            <a:off x="23468012" y="0"/>
            <a:ext cx="914401" cy="13716000"/>
          </a:xfrm>
          <a:prstGeom prst="rect">
            <a:avLst/>
          </a:prstGeom>
          <a:ln w="12700">
            <a:miter lim="400000"/>
          </a:ln>
        </p:spPr>
      </p:pic>
      <p:pic>
        <p:nvPicPr>
          <p:cNvPr id="129" name="Grafický objekt 37" descr="Grafický objekt 37"/>
          <p:cNvPicPr>
            <a:picLocks noChangeAspect="1"/>
          </p:cNvPicPr>
          <p:nvPr/>
        </p:nvPicPr>
        <p:blipFill>
          <a:blip r:embed="rId4"/>
          <a:stretch>
            <a:fillRect/>
          </a:stretch>
        </p:blipFill>
        <p:spPr>
          <a:xfrm>
            <a:off x="19468881" y="12804200"/>
            <a:ext cx="3179040" cy="299635"/>
          </a:xfrm>
          <a:prstGeom prst="rect">
            <a:avLst/>
          </a:prstGeom>
          <a:ln w="12700">
            <a:miter lim="400000"/>
          </a:ln>
        </p:spPr>
      </p:pic>
      <p:pic>
        <p:nvPicPr>
          <p:cNvPr id="131" name="Grafický objekt 16" descr="Grafický objekt 16"/>
          <p:cNvPicPr>
            <a:picLocks noChangeAspect="1"/>
          </p:cNvPicPr>
          <p:nvPr/>
        </p:nvPicPr>
        <p:blipFill>
          <a:blip r:embed="rId3"/>
          <a:stretch>
            <a:fillRect/>
          </a:stretch>
        </p:blipFill>
        <p:spPr>
          <a:xfrm>
            <a:off x="0" y="3799278"/>
            <a:ext cx="914400" cy="7003421"/>
          </a:xfrm>
          <a:prstGeom prst="rect">
            <a:avLst/>
          </a:prstGeom>
          <a:ln w="12700">
            <a:miter lim="400000"/>
          </a:ln>
        </p:spPr>
      </p:pic>
      <p:sp>
        <p:nvSpPr>
          <p:cNvPr id="132" name="BlokTextu 9"/>
          <p:cNvSpPr txBox="1"/>
          <p:nvPr/>
        </p:nvSpPr>
        <p:spPr>
          <a:xfrm>
            <a:off x="1591632" y="1121229"/>
            <a:ext cx="19812948" cy="9233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5400" b="1" cap="all">
                <a:latin typeface="Arial"/>
                <a:ea typeface="Arial"/>
                <a:cs typeface="Arial"/>
                <a:sym typeface="Arial"/>
              </a:defRPr>
            </a:lvl1pPr>
          </a:lstStyle>
          <a:p>
            <a:r>
              <a:rPr lang="en-US" dirty="0" err="1"/>
              <a:t>Brainit.sk</a:t>
            </a:r>
            <a:endParaRPr dirty="0"/>
          </a:p>
        </p:txBody>
      </p:sp>
      <p:sp>
        <p:nvSpPr>
          <p:cNvPr id="133" name="BlokTextu 12"/>
          <p:cNvSpPr txBox="1"/>
          <p:nvPr/>
        </p:nvSpPr>
        <p:spPr>
          <a:xfrm>
            <a:off x="1575549" y="4216140"/>
            <a:ext cx="17067014" cy="64325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spcBef>
                <a:spcPts val="1200"/>
              </a:spcBef>
              <a:buSzPct val="100000"/>
              <a:defRPr sz="4400">
                <a:latin typeface="Arial"/>
                <a:ea typeface="Arial"/>
                <a:cs typeface="Arial"/>
                <a:sym typeface="Arial"/>
              </a:defRPr>
            </a:pPr>
            <a:r>
              <a:rPr lang="en-US" dirty="0"/>
              <a:t>About us:</a:t>
            </a:r>
          </a:p>
          <a:p>
            <a:pPr marL="571500" indent="-571500">
              <a:spcBef>
                <a:spcPts val="1200"/>
              </a:spcBef>
              <a:buSzPct val="100000"/>
              <a:buFont typeface="Arial" panose="020B0604020202020204" pitchFamily="34" charset="0"/>
              <a:buChar char="•"/>
              <a:defRPr sz="4400">
                <a:latin typeface="Arial"/>
                <a:ea typeface="Arial"/>
                <a:cs typeface="Arial"/>
                <a:sym typeface="Arial"/>
              </a:defRPr>
            </a:pPr>
            <a:r>
              <a:rPr lang="en-GB" dirty="0"/>
              <a:t>10 years</a:t>
            </a:r>
          </a:p>
          <a:p>
            <a:pPr marL="571500" indent="-571500">
              <a:spcBef>
                <a:spcPts val="1200"/>
              </a:spcBef>
              <a:buSzPct val="100000"/>
              <a:buFont typeface="Arial" panose="020B0604020202020204" pitchFamily="34" charset="0"/>
              <a:buChar char="•"/>
              <a:defRPr sz="4400">
                <a:latin typeface="Arial"/>
                <a:ea typeface="Arial"/>
                <a:cs typeface="Arial"/>
                <a:sym typeface="Arial"/>
              </a:defRPr>
            </a:pPr>
            <a:r>
              <a:rPr lang="en-GB" dirty="0"/>
              <a:t>Bratislava / Zilina</a:t>
            </a:r>
          </a:p>
          <a:p>
            <a:pPr marL="571500" indent="-571500">
              <a:spcBef>
                <a:spcPts val="1200"/>
              </a:spcBef>
              <a:buSzPct val="100000"/>
              <a:buFont typeface="Arial" panose="020B0604020202020204" pitchFamily="34" charset="0"/>
              <a:buChar char="•"/>
              <a:defRPr sz="4400">
                <a:latin typeface="Arial"/>
                <a:ea typeface="Arial"/>
                <a:cs typeface="Arial"/>
                <a:sym typeface="Arial"/>
              </a:defRPr>
            </a:pPr>
            <a:r>
              <a:rPr lang="en-GB" dirty="0"/>
              <a:t>Software Development – Web, Mobile, Enterprise, AI, Math models and optimisation</a:t>
            </a:r>
          </a:p>
          <a:p>
            <a:pPr marL="571500" indent="-571500">
              <a:spcBef>
                <a:spcPts val="1200"/>
              </a:spcBef>
              <a:buSzPct val="100000"/>
              <a:buFont typeface="Arial" panose="020B0604020202020204" pitchFamily="34" charset="0"/>
              <a:buChar char="•"/>
              <a:defRPr sz="4400">
                <a:latin typeface="Arial"/>
                <a:ea typeface="Arial"/>
                <a:cs typeface="Arial"/>
                <a:sym typeface="Arial"/>
              </a:defRPr>
            </a:pPr>
            <a:r>
              <a:rPr lang="en-GB" dirty="0"/>
              <a:t> IT Solutions</a:t>
            </a:r>
          </a:p>
          <a:p>
            <a:pPr marL="571500" indent="-571500">
              <a:spcBef>
                <a:spcPts val="1200"/>
              </a:spcBef>
              <a:buSzPct val="100000"/>
              <a:buFont typeface="Arial" panose="020B0604020202020204" pitchFamily="34" charset="0"/>
              <a:buChar char="•"/>
              <a:defRPr sz="4400">
                <a:latin typeface="Arial"/>
                <a:ea typeface="Arial"/>
                <a:cs typeface="Arial"/>
                <a:sym typeface="Arial"/>
              </a:defRPr>
            </a:pPr>
            <a:r>
              <a:rPr lang="en-GB" dirty="0"/>
              <a:t>Certification </a:t>
            </a:r>
            <a:r>
              <a:rPr lang="en-GB" dirty="0" err="1"/>
              <a:t>Centers</a:t>
            </a:r>
            <a:r>
              <a:rPr lang="en-GB" dirty="0"/>
              <a:t> – Pearson, </a:t>
            </a:r>
            <a:r>
              <a:rPr lang="en-GB" dirty="0" err="1"/>
              <a:t>Certiport</a:t>
            </a:r>
            <a:endParaRPr lang="en-GB" dirty="0"/>
          </a:p>
          <a:p>
            <a:pPr>
              <a:spcBef>
                <a:spcPts val="1200"/>
              </a:spcBef>
              <a:buSzPct val="100000"/>
              <a:defRPr sz="4400">
                <a:latin typeface="Arial"/>
                <a:ea typeface="Arial"/>
                <a:cs typeface="Arial"/>
                <a:sym typeface="Arial"/>
              </a:defRPr>
            </a:pPr>
            <a:endParaRPr lang="en-SK" dirty="0"/>
          </a:p>
        </p:txBody>
      </p:sp>
      <p:pic>
        <p:nvPicPr>
          <p:cNvPr id="134" name="Grafický objekt 14" descr="Grafický objekt 14"/>
          <p:cNvPicPr>
            <a:picLocks noChangeAspect="1"/>
          </p:cNvPicPr>
          <p:nvPr/>
        </p:nvPicPr>
        <p:blipFill>
          <a:blip r:embed="rId5"/>
          <a:stretch>
            <a:fillRect/>
          </a:stretch>
        </p:blipFill>
        <p:spPr>
          <a:xfrm>
            <a:off x="23627605" y="422692"/>
            <a:ext cx="754808" cy="3844801"/>
          </a:xfrm>
          <a:prstGeom prst="rect">
            <a:avLst/>
          </a:prstGeom>
          <a:ln w="12700">
            <a:miter lim="400000"/>
          </a:ln>
        </p:spPr>
      </p:pic>
      <p:pic>
        <p:nvPicPr>
          <p:cNvPr id="3074" name="Picture 2" descr="Thinking PNG Transparent Images Free Download | Vector Files | Pngtree">
            <a:extLst>
              <a:ext uri="{FF2B5EF4-FFF2-40B4-BE49-F238E27FC236}">
                <a16:creationId xmlns:a16="http://schemas.microsoft.com/office/drawing/2014/main" id="{2302F35B-4E2A-2534-1130-5C3FE61BD8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47048" y="9535498"/>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 name="Grafický objekt 10" descr="Grafický objekt 10"/>
          <p:cNvPicPr>
            <a:picLocks noChangeAspect="1"/>
          </p:cNvPicPr>
          <p:nvPr/>
        </p:nvPicPr>
        <p:blipFill>
          <a:blip r:embed="rId3"/>
          <a:stretch>
            <a:fillRect/>
          </a:stretch>
        </p:blipFill>
        <p:spPr>
          <a:xfrm>
            <a:off x="23468012" y="0"/>
            <a:ext cx="914401" cy="13716000"/>
          </a:xfrm>
          <a:prstGeom prst="rect">
            <a:avLst/>
          </a:prstGeom>
          <a:ln w="12700">
            <a:miter lim="400000"/>
          </a:ln>
        </p:spPr>
      </p:pic>
      <p:pic>
        <p:nvPicPr>
          <p:cNvPr id="129" name="Grafický objekt 37" descr="Grafický objekt 37"/>
          <p:cNvPicPr>
            <a:picLocks noChangeAspect="1"/>
          </p:cNvPicPr>
          <p:nvPr/>
        </p:nvPicPr>
        <p:blipFill>
          <a:blip r:embed="rId4"/>
          <a:stretch>
            <a:fillRect/>
          </a:stretch>
        </p:blipFill>
        <p:spPr>
          <a:xfrm>
            <a:off x="19468881" y="12804200"/>
            <a:ext cx="3179040" cy="299635"/>
          </a:xfrm>
          <a:prstGeom prst="rect">
            <a:avLst/>
          </a:prstGeom>
          <a:ln w="12700">
            <a:miter lim="400000"/>
          </a:ln>
        </p:spPr>
      </p:pic>
      <p:pic>
        <p:nvPicPr>
          <p:cNvPr id="131" name="Grafický objekt 16" descr="Grafický objekt 16"/>
          <p:cNvPicPr>
            <a:picLocks noChangeAspect="1"/>
          </p:cNvPicPr>
          <p:nvPr/>
        </p:nvPicPr>
        <p:blipFill>
          <a:blip r:embed="rId3"/>
          <a:stretch>
            <a:fillRect/>
          </a:stretch>
        </p:blipFill>
        <p:spPr>
          <a:xfrm>
            <a:off x="0" y="3799278"/>
            <a:ext cx="914400" cy="7003421"/>
          </a:xfrm>
          <a:prstGeom prst="rect">
            <a:avLst/>
          </a:prstGeom>
          <a:ln w="12700">
            <a:miter lim="400000"/>
          </a:ln>
        </p:spPr>
      </p:pic>
      <p:sp>
        <p:nvSpPr>
          <p:cNvPr id="132" name="BlokTextu 9"/>
          <p:cNvSpPr txBox="1"/>
          <p:nvPr/>
        </p:nvSpPr>
        <p:spPr>
          <a:xfrm>
            <a:off x="1591632" y="1121229"/>
            <a:ext cx="19812948" cy="9233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5400" b="1" cap="all">
                <a:latin typeface="Arial"/>
                <a:ea typeface="Arial"/>
                <a:cs typeface="Arial"/>
                <a:sym typeface="Arial"/>
              </a:defRPr>
            </a:lvl1pPr>
          </a:lstStyle>
          <a:p>
            <a:r>
              <a:rPr lang="en-US" dirty="0"/>
              <a:t>Flutter</a:t>
            </a:r>
            <a:endParaRPr dirty="0"/>
          </a:p>
        </p:txBody>
      </p:sp>
      <p:sp>
        <p:nvSpPr>
          <p:cNvPr id="133" name="BlokTextu 12"/>
          <p:cNvSpPr txBox="1"/>
          <p:nvPr/>
        </p:nvSpPr>
        <p:spPr>
          <a:xfrm>
            <a:off x="1575549" y="4216140"/>
            <a:ext cx="17067014" cy="25853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lgn="ctr">
              <a:spcBef>
                <a:spcPts val="1200"/>
              </a:spcBef>
              <a:buSzPct val="100000"/>
              <a:defRPr sz="4400">
                <a:latin typeface="Arial"/>
                <a:ea typeface="Arial"/>
                <a:cs typeface="Arial"/>
                <a:sym typeface="Arial"/>
              </a:defRPr>
            </a:pPr>
            <a:r>
              <a:rPr lang="en-US" sz="5400" dirty="0"/>
              <a:t>Flutter is an open-source framework by Google for building beautiful, natively compiled,  multi-platform applications from a single codebase.</a:t>
            </a:r>
            <a:endParaRPr lang="en-SK" sz="5400" dirty="0"/>
          </a:p>
        </p:txBody>
      </p:sp>
      <p:pic>
        <p:nvPicPr>
          <p:cNvPr id="134" name="Grafický objekt 14" descr="Grafický objekt 14"/>
          <p:cNvPicPr>
            <a:picLocks noChangeAspect="1"/>
          </p:cNvPicPr>
          <p:nvPr/>
        </p:nvPicPr>
        <p:blipFill>
          <a:blip r:embed="rId5"/>
          <a:stretch>
            <a:fillRect/>
          </a:stretch>
        </p:blipFill>
        <p:spPr>
          <a:xfrm>
            <a:off x="23627605" y="422692"/>
            <a:ext cx="754808" cy="3844801"/>
          </a:xfrm>
          <a:prstGeom prst="rect">
            <a:avLst/>
          </a:prstGeom>
          <a:ln w="12700">
            <a:miter lim="400000"/>
          </a:ln>
        </p:spPr>
      </p:pic>
      <p:sp>
        <p:nvSpPr>
          <p:cNvPr id="2" name="BlokTextu 12">
            <a:extLst>
              <a:ext uri="{FF2B5EF4-FFF2-40B4-BE49-F238E27FC236}">
                <a16:creationId xmlns:a16="http://schemas.microsoft.com/office/drawing/2014/main" id="{3509177B-9F8D-089D-0B78-5C836E220340}"/>
              </a:ext>
            </a:extLst>
          </p:cNvPr>
          <p:cNvSpPr txBox="1"/>
          <p:nvPr/>
        </p:nvSpPr>
        <p:spPr>
          <a:xfrm>
            <a:off x="2290746" y="7757326"/>
            <a:ext cx="17067014" cy="24314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marL="571500" indent="-571500">
              <a:spcBef>
                <a:spcPts val="1200"/>
              </a:spcBef>
              <a:buSzPct val="100000"/>
              <a:buFont typeface="Arial" panose="020B0604020202020204" pitchFamily="34" charset="0"/>
              <a:buChar char="•"/>
              <a:defRPr sz="4400">
                <a:latin typeface="Arial"/>
                <a:ea typeface="Arial"/>
                <a:cs typeface="Arial"/>
                <a:sym typeface="Arial"/>
              </a:defRPr>
            </a:pPr>
            <a:r>
              <a:rPr lang="en-SK" dirty="0"/>
              <a:t>Fast</a:t>
            </a:r>
          </a:p>
          <a:p>
            <a:pPr marL="571500" indent="-571500">
              <a:spcBef>
                <a:spcPts val="1200"/>
              </a:spcBef>
              <a:buSzPct val="100000"/>
              <a:buFont typeface="Arial" panose="020B0604020202020204" pitchFamily="34" charset="0"/>
              <a:buChar char="•"/>
              <a:defRPr sz="4400">
                <a:latin typeface="Arial"/>
                <a:ea typeface="Arial"/>
                <a:cs typeface="Arial"/>
                <a:sym typeface="Arial"/>
              </a:defRPr>
            </a:pPr>
            <a:r>
              <a:rPr lang="en-SK" dirty="0"/>
              <a:t>Productive</a:t>
            </a:r>
          </a:p>
          <a:p>
            <a:pPr marL="571500" indent="-571500">
              <a:spcBef>
                <a:spcPts val="1200"/>
              </a:spcBef>
              <a:buSzPct val="100000"/>
              <a:buFont typeface="Arial" panose="020B0604020202020204" pitchFamily="34" charset="0"/>
              <a:buChar char="•"/>
              <a:defRPr sz="4400">
                <a:latin typeface="Arial"/>
                <a:ea typeface="Arial"/>
                <a:cs typeface="Arial"/>
                <a:sym typeface="Arial"/>
              </a:defRPr>
            </a:pPr>
            <a:r>
              <a:rPr lang="en-SK" dirty="0"/>
              <a:t>Flexible</a:t>
            </a:r>
          </a:p>
        </p:txBody>
      </p:sp>
      <p:pic>
        <p:nvPicPr>
          <p:cNvPr id="3" name="Picture 2">
            <a:extLst>
              <a:ext uri="{FF2B5EF4-FFF2-40B4-BE49-F238E27FC236}">
                <a16:creationId xmlns:a16="http://schemas.microsoft.com/office/drawing/2014/main" id="{0A4F613F-9EB8-F3AD-3C57-CFC7C00085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10723" y="8523389"/>
            <a:ext cx="5831840" cy="1665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456907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 name="Grafický objekt 10" descr="Grafický objekt 10"/>
          <p:cNvPicPr>
            <a:picLocks noChangeAspect="1"/>
          </p:cNvPicPr>
          <p:nvPr/>
        </p:nvPicPr>
        <p:blipFill>
          <a:blip r:embed="rId3"/>
          <a:stretch>
            <a:fillRect/>
          </a:stretch>
        </p:blipFill>
        <p:spPr>
          <a:xfrm>
            <a:off x="23468012" y="0"/>
            <a:ext cx="914401" cy="13716000"/>
          </a:xfrm>
          <a:prstGeom prst="rect">
            <a:avLst/>
          </a:prstGeom>
          <a:ln w="12700">
            <a:miter lim="400000"/>
          </a:ln>
        </p:spPr>
      </p:pic>
      <p:pic>
        <p:nvPicPr>
          <p:cNvPr id="129" name="Grafický objekt 37" descr="Grafický objekt 37"/>
          <p:cNvPicPr>
            <a:picLocks noChangeAspect="1"/>
          </p:cNvPicPr>
          <p:nvPr/>
        </p:nvPicPr>
        <p:blipFill>
          <a:blip r:embed="rId4"/>
          <a:stretch>
            <a:fillRect/>
          </a:stretch>
        </p:blipFill>
        <p:spPr>
          <a:xfrm>
            <a:off x="19468881" y="12804200"/>
            <a:ext cx="3179040" cy="299635"/>
          </a:xfrm>
          <a:prstGeom prst="rect">
            <a:avLst/>
          </a:prstGeom>
          <a:ln w="12700">
            <a:miter lim="400000"/>
          </a:ln>
        </p:spPr>
      </p:pic>
      <p:pic>
        <p:nvPicPr>
          <p:cNvPr id="131" name="Grafický objekt 16" descr="Grafický objekt 16"/>
          <p:cNvPicPr>
            <a:picLocks noChangeAspect="1"/>
          </p:cNvPicPr>
          <p:nvPr/>
        </p:nvPicPr>
        <p:blipFill>
          <a:blip r:embed="rId3"/>
          <a:stretch>
            <a:fillRect/>
          </a:stretch>
        </p:blipFill>
        <p:spPr>
          <a:xfrm>
            <a:off x="0" y="3799278"/>
            <a:ext cx="914400" cy="7003421"/>
          </a:xfrm>
          <a:prstGeom prst="rect">
            <a:avLst/>
          </a:prstGeom>
          <a:ln w="12700">
            <a:miter lim="400000"/>
          </a:ln>
        </p:spPr>
      </p:pic>
      <p:sp>
        <p:nvSpPr>
          <p:cNvPr id="132" name="BlokTextu 9"/>
          <p:cNvSpPr txBox="1"/>
          <p:nvPr/>
        </p:nvSpPr>
        <p:spPr>
          <a:xfrm>
            <a:off x="1591632" y="1121229"/>
            <a:ext cx="19812948" cy="9233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5400" b="1" cap="all">
                <a:latin typeface="Arial"/>
                <a:ea typeface="Arial"/>
                <a:cs typeface="Arial"/>
                <a:sym typeface="Arial"/>
              </a:defRPr>
            </a:lvl1pPr>
          </a:lstStyle>
          <a:p>
            <a:r>
              <a:rPr lang="en-US" dirty="0"/>
              <a:t>Dart</a:t>
            </a:r>
            <a:endParaRPr dirty="0"/>
          </a:p>
        </p:txBody>
      </p:sp>
      <p:sp>
        <p:nvSpPr>
          <p:cNvPr id="133" name="BlokTextu 12"/>
          <p:cNvSpPr txBox="1"/>
          <p:nvPr/>
        </p:nvSpPr>
        <p:spPr>
          <a:xfrm>
            <a:off x="1575549" y="4216140"/>
            <a:ext cx="17067014" cy="39395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571500" indent="-571500">
              <a:spcBef>
                <a:spcPts val="1200"/>
              </a:spcBef>
              <a:buSzPct val="100000"/>
              <a:buFont typeface="Arial"/>
              <a:buChar char="•"/>
              <a:defRPr sz="4400">
                <a:latin typeface="Arial"/>
                <a:ea typeface="Arial"/>
                <a:cs typeface="Arial"/>
                <a:sym typeface="Arial"/>
              </a:defRPr>
            </a:pPr>
            <a:r>
              <a:rPr lang="en-GB" dirty="0"/>
              <a:t>Modern, object-oriented language optimized for client-side development </a:t>
            </a:r>
          </a:p>
          <a:p>
            <a:pPr marL="571500" indent="-571500">
              <a:spcBef>
                <a:spcPts val="1200"/>
              </a:spcBef>
              <a:buSzPct val="100000"/>
              <a:buFont typeface="Arial"/>
              <a:buChar char="•"/>
              <a:defRPr sz="4400">
                <a:latin typeface="Arial"/>
                <a:ea typeface="Arial"/>
                <a:cs typeface="Arial"/>
                <a:sym typeface="Arial"/>
              </a:defRPr>
            </a:pPr>
            <a:r>
              <a:rPr lang="en-GB" dirty="0"/>
              <a:t>Easy to learn with familiar syntax (for Java/Kotlin </a:t>
            </a:r>
            <a:r>
              <a:rPr lang="en-GB" dirty="0" err="1"/>
              <a:t>devs</a:t>
            </a:r>
            <a:r>
              <a:rPr lang="en-GB" dirty="0"/>
              <a:t>) </a:t>
            </a:r>
          </a:p>
          <a:p>
            <a:pPr marL="571500" indent="-571500">
              <a:spcBef>
                <a:spcPts val="1200"/>
              </a:spcBef>
              <a:buSzPct val="100000"/>
              <a:buFont typeface="Arial"/>
              <a:buChar char="•"/>
              <a:defRPr sz="4400">
                <a:latin typeface="Arial"/>
                <a:ea typeface="Arial"/>
                <a:cs typeface="Arial"/>
                <a:sym typeface="Arial"/>
              </a:defRPr>
            </a:pPr>
            <a:r>
              <a:rPr lang="en-GB" dirty="0"/>
              <a:t>Ahead-of-time (AOT) compilation for native app performance</a:t>
            </a:r>
          </a:p>
          <a:p>
            <a:pPr marL="571500" indent="-571500">
              <a:spcBef>
                <a:spcPts val="1200"/>
              </a:spcBef>
              <a:buSzPct val="100000"/>
              <a:buFont typeface="Arial"/>
              <a:buChar char="•"/>
              <a:defRPr sz="4400">
                <a:latin typeface="Arial"/>
                <a:ea typeface="Arial"/>
                <a:cs typeface="Arial"/>
                <a:sym typeface="Arial"/>
              </a:defRPr>
            </a:pPr>
            <a:r>
              <a:rPr lang="en-GB" dirty="0"/>
              <a:t>Supports Flutter's hot reload for lightning-fast development cycles</a:t>
            </a:r>
            <a:endParaRPr dirty="0"/>
          </a:p>
        </p:txBody>
      </p:sp>
      <p:pic>
        <p:nvPicPr>
          <p:cNvPr id="134" name="Grafický objekt 14" descr="Grafický objekt 14"/>
          <p:cNvPicPr>
            <a:picLocks noChangeAspect="1"/>
          </p:cNvPicPr>
          <p:nvPr/>
        </p:nvPicPr>
        <p:blipFill>
          <a:blip r:embed="rId5"/>
          <a:stretch>
            <a:fillRect/>
          </a:stretch>
        </p:blipFill>
        <p:spPr>
          <a:xfrm>
            <a:off x="23627605" y="422692"/>
            <a:ext cx="754808" cy="3844801"/>
          </a:xfrm>
          <a:prstGeom prst="rect">
            <a:avLst/>
          </a:prstGeom>
          <a:ln w="12700">
            <a:miter lim="400000"/>
          </a:ln>
        </p:spPr>
      </p:pic>
    </p:spTree>
    <p:extLst>
      <p:ext uri="{BB962C8B-B14F-4D97-AF65-F5344CB8AC3E}">
        <p14:creationId xmlns:p14="http://schemas.microsoft.com/office/powerpoint/2010/main" val="2105364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ABEB80-4BA0-F76A-0107-9A51DD36AFF3}"/>
              </a:ext>
            </a:extLst>
          </p:cNvPr>
          <p:cNvSpPr/>
          <p:nvPr/>
        </p:nvSpPr>
        <p:spPr>
          <a:xfrm>
            <a:off x="-567864" y="-649247"/>
            <a:ext cx="24983768" cy="11961658"/>
          </a:xfrm>
          <a:prstGeom prst="rect">
            <a:avLst/>
          </a:prstGeom>
          <a:solidFill>
            <a:srgbClr val="1E1F1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SK" sz="1800" b="0" i="0" u="none" strike="noStrike" cap="none" spc="0" normalizeH="0" baseline="0">
              <a:ln>
                <a:noFill/>
              </a:ln>
              <a:solidFill>
                <a:srgbClr val="000000"/>
              </a:solidFill>
              <a:effectLst/>
              <a:uFillTx/>
              <a:latin typeface="+mj-lt"/>
              <a:ea typeface="+mj-ea"/>
              <a:cs typeface="+mj-cs"/>
              <a:sym typeface="Calibri"/>
            </a:endParaRPr>
          </a:p>
        </p:txBody>
      </p:sp>
      <p:pic>
        <p:nvPicPr>
          <p:cNvPr id="189" name="Grafický objekt 20" descr="Grafický objekt 20"/>
          <p:cNvPicPr>
            <a:picLocks noChangeAspect="1"/>
          </p:cNvPicPr>
          <p:nvPr/>
        </p:nvPicPr>
        <p:blipFill>
          <a:blip r:embed="rId3"/>
          <a:stretch>
            <a:fillRect/>
          </a:stretch>
        </p:blipFill>
        <p:spPr>
          <a:xfrm>
            <a:off x="9233703" y="12148853"/>
            <a:ext cx="5915005" cy="557508"/>
          </a:xfrm>
          <a:prstGeom prst="rect">
            <a:avLst/>
          </a:prstGeom>
          <a:ln w="12700">
            <a:miter lim="400000"/>
          </a:ln>
        </p:spPr>
      </p:pic>
      <p:pic>
        <p:nvPicPr>
          <p:cNvPr id="191" name="Grafický objekt 3" descr="Grafický objekt 3"/>
          <p:cNvPicPr>
            <a:picLocks noChangeAspect="1"/>
          </p:cNvPicPr>
          <p:nvPr/>
        </p:nvPicPr>
        <p:blipFill>
          <a:blip r:embed="rId4"/>
          <a:stretch>
            <a:fillRect/>
          </a:stretch>
        </p:blipFill>
        <p:spPr>
          <a:xfrm>
            <a:off x="1282104" y="11664116"/>
            <a:ext cx="1043668" cy="1536510"/>
          </a:xfrm>
          <a:prstGeom prst="rect">
            <a:avLst/>
          </a:prstGeom>
          <a:ln w="12700">
            <a:miter lim="400000"/>
          </a:ln>
        </p:spPr>
      </p:pic>
      <p:pic>
        <p:nvPicPr>
          <p:cNvPr id="192" name="Graphic 7" descr="Graphic 7"/>
          <p:cNvPicPr>
            <a:picLocks noChangeAspect="1"/>
          </p:cNvPicPr>
          <p:nvPr/>
        </p:nvPicPr>
        <p:blipFill>
          <a:blip r:embed="rId5"/>
          <a:stretch>
            <a:fillRect/>
          </a:stretch>
        </p:blipFill>
        <p:spPr>
          <a:xfrm>
            <a:off x="21133234" y="11312411"/>
            <a:ext cx="2088995" cy="2088995"/>
          </a:xfrm>
          <a:prstGeom prst="rect">
            <a:avLst/>
          </a:prstGeom>
          <a:ln w="12700">
            <a:miter lim="400000"/>
          </a:ln>
        </p:spPr>
      </p:pic>
      <p:pic>
        <p:nvPicPr>
          <p:cNvPr id="2" name="Picture 1">
            <a:extLst>
              <a:ext uri="{FF2B5EF4-FFF2-40B4-BE49-F238E27FC236}">
                <a16:creationId xmlns:a16="http://schemas.microsoft.com/office/drawing/2014/main" id="{9C30751A-9728-AD43-B6E1-10B8608828F9}"/>
              </a:ext>
            </a:extLst>
          </p:cNvPr>
          <p:cNvPicPr>
            <a:picLocks noChangeAspect="1"/>
          </p:cNvPicPr>
          <p:nvPr/>
        </p:nvPicPr>
        <p:blipFill>
          <a:blip r:embed="rId6"/>
          <a:stretch>
            <a:fillRect/>
          </a:stretch>
        </p:blipFill>
        <p:spPr>
          <a:xfrm>
            <a:off x="-14747" y="-62016"/>
            <a:ext cx="10800936" cy="9634435"/>
          </a:xfrm>
          <a:prstGeom prst="rect">
            <a:avLst/>
          </a:prstGeom>
        </p:spPr>
      </p:pic>
      <p:pic>
        <p:nvPicPr>
          <p:cNvPr id="3" name="Picture 2">
            <a:extLst>
              <a:ext uri="{FF2B5EF4-FFF2-40B4-BE49-F238E27FC236}">
                <a16:creationId xmlns:a16="http://schemas.microsoft.com/office/drawing/2014/main" id="{15DAA455-F29A-F3F4-6C7A-3E042267C4F4}"/>
              </a:ext>
            </a:extLst>
          </p:cNvPr>
          <p:cNvPicPr>
            <a:picLocks noChangeAspect="1"/>
          </p:cNvPicPr>
          <p:nvPr/>
        </p:nvPicPr>
        <p:blipFill>
          <a:blip r:embed="rId7"/>
          <a:stretch>
            <a:fillRect/>
          </a:stretch>
        </p:blipFill>
        <p:spPr>
          <a:xfrm>
            <a:off x="12266332" y="-29360"/>
            <a:ext cx="12103202" cy="9919635"/>
          </a:xfrm>
          <a:prstGeom prst="rect">
            <a:avLst/>
          </a:prstGeom>
        </p:spPr>
      </p:pic>
    </p:spTree>
    <p:extLst>
      <p:ext uri="{BB962C8B-B14F-4D97-AF65-F5344CB8AC3E}">
        <p14:creationId xmlns:p14="http://schemas.microsoft.com/office/powerpoint/2010/main" val="295463860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 name="Grafický objekt 10" descr="Grafický objekt 10"/>
          <p:cNvPicPr>
            <a:picLocks noChangeAspect="1"/>
          </p:cNvPicPr>
          <p:nvPr/>
        </p:nvPicPr>
        <p:blipFill>
          <a:blip r:embed="rId3"/>
          <a:stretch>
            <a:fillRect/>
          </a:stretch>
        </p:blipFill>
        <p:spPr>
          <a:xfrm>
            <a:off x="23468012" y="0"/>
            <a:ext cx="914401" cy="13716000"/>
          </a:xfrm>
          <a:prstGeom prst="rect">
            <a:avLst/>
          </a:prstGeom>
          <a:ln w="12700">
            <a:miter lim="400000"/>
          </a:ln>
        </p:spPr>
      </p:pic>
      <p:pic>
        <p:nvPicPr>
          <p:cNvPr id="131" name="Grafický objekt 16" descr="Grafický objekt 16"/>
          <p:cNvPicPr>
            <a:picLocks noChangeAspect="1"/>
          </p:cNvPicPr>
          <p:nvPr/>
        </p:nvPicPr>
        <p:blipFill>
          <a:blip r:embed="rId3"/>
          <a:stretch>
            <a:fillRect/>
          </a:stretch>
        </p:blipFill>
        <p:spPr>
          <a:xfrm>
            <a:off x="0" y="3799278"/>
            <a:ext cx="914400" cy="7003421"/>
          </a:xfrm>
          <a:prstGeom prst="rect">
            <a:avLst/>
          </a:prstGeom>
          <a:ln w="12700">
            <a:miter lim="400000"/>
          </a:ln>
        </p:spPr>
      </p:pic>
      <p:sp>
        <p:nvSpPr>
          <p:cNvPr id="132" name="BlokTextu 9"/>
          <p:cNvSpPr txBox="1"/>
          <p:nvPr/>
        </p:nvSpPr>
        <p:spPr>
          <a:xfrm>
            <a:off x="1591632" y="1121229"/>
            <a:ext cx="19812948" cy="9233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5400" b="1" cap="all">
                <a:latin typeface="Arial"/>
                <a:ea typeface="Arial"/>
                <a:cs typeface="Arial"/>
                <a:sym typeface="Arial"/>
              </a:defRPr>
            </a:lvl1pPr>
          </a:lstStyle>
          <a:p>
            <a:r>
              <a:rPr lang="en-US" dirty="0"/>
              <a:t>Hierarchy</a:t>
            </a:r>
            <a:endParaRPr dirty="0"/>
          </a:p>
        </p:txBody>
      </p:sp>
      <p:sp>
        <p:nvSpPr>
          <p:cNvPr id="133" name="BlokTextu 12"/>
          <p:cNvSpPr txBox="1"/>
          <p:nvPr/>
        </p:nvSpPr>
        <p:spPr>
          <a:xfrm>
            <a:off x="1575549" y="4216140"/>
            <a:ext cx="5503677" cy="3262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marL="571500" indent="-571500">
              <a:spcBef>
                <a:spcPts val="1200"/>
              </a:spcBef>
              <a:buSzPct val="100000"/>
              <a:buFont typeface="Arial"/>
              <a:buChar char="•"/>
              <a:defRPr sz="4400">
                <a:latin typeface="Arial"/>
                <a:ea typeface="Arial"/>
                <a:cs typeface="Arial"/>
                <a:sym typeface="Arial"/>
              </a:defRPr>
            </a:pPr>
            <a:r>
              <a:rPr lang="en-US" dirty="0"/>
              <a:t>Architecture layers</a:t>
            </a:r>
          </a:p>
          <a:p>
            <a:pPr marL="571500" indent="-571500">
              <a:spcBef>
                <a:spcPts val="1200"/>
              </a:spcBef>
              <a:buSzPct val="100000"/>
              <a:buFont typeface="Arial"/>
              <a:buChar char="•"/>
              <a:defRPr sz="4400">
                <a:latin typeface="Arial"/>
                <a:ea typeface="Arial"/>
                <a:cs typeface="Arial"/>
                <a:sym typeface="Arial"/>
              </a:defRPr>
            </a:pPr>
            <a:r>
              <a:rPr lang="en-US" dirty="0"/>
              <a:t>Anatomy of an app</a:t>
            </a:r>
          </a:p>
          <a:p>
            <a:pPr marL="571500" indent="-571500">
              <a:spcBef>
                <a:spcPts val="1200"/>
              </a:spcBef>
              <a:buSzPct val="100000"/>
              <a:buFont typeface="Arial"/>
              <a:buChar char="•"/>
              <a:defRPr sz="4400">
                <a:latin typeface="Arial"/>
                <a:ea typeface="Arial"/>
                <a:cs typeface="Arial"/>
                <a:sym typeface="Arial"/>
              </a:defRPr>
            </a:pPr>
            <a:endParaRPr lang="en-US" dirty="0"/>
          </a:p>
          <a:p>
            <a:pPr marL="571500" indent="-571500">
              <a:spcBef>
                <a:spcPts val="1200"/>
              </a:spcBef>
              <a:buSzPct val="100000"/>
              <a:buFont typeface="Arial"/>
              <a:buChar char="•"/>
              <a:defRPr sz="4400">
                <a:latin typeface="Arial"/>
                <a:ea typeface="Arial"/>
                <a:cs typeface="Arial"/>
                <a:sym typeface="Arial"/>
              </a:defRPr>
            </a:pPr>
            <a:endParaRPr dirty="0"/>
          </a:p>
        </p:txBody>
      </p:sp>
      <p:pic>
        <p:nvPicPr>
          <p:cNvPr id="134" name="Grafický objekt 14" descr="Grafický objekt 14"/>
          <p:cNvPicPr>
            <a:picLocks noChangeAspect="1"/>
          </p:cNvPicPr>
          <p:nvPr/>
        </p:nvPicPr>
        <p:blipFill>
          <a:blip r:embed="rId4"/>
          <a:stretch>
            <a:fillRect/>
          </a:stretch>
        </p:blipFill>
        <p:spPr>
          <a:xfrm>
            <a:off x="23627605" y="422692"/>
            <a:ext cx="754808" cy="3844801"/>
          </a:xfrm>
          <a:prstGeom prst="rect">
            <a:avLst/>
          </a:prstGeom>
          <a:ln w="12700">
            <a:miter lim="400000"/>
          </a:ln>
        </p:spPr>
      </p:pic>
      <p:pic>
        <p:nvPicPr>
          <p:cNvPr id="2" name="Obrázok 4">
            <a:extLst>
              <a:ext uri="{FF2B5EF4-FFF2-40B4-BE49-F238E27FC236}">
                <a16:creationId xmlns:a16="http://schemas.microsoft.com/office/drawing/2014/main" id="{20E28776-2F5E-8D47-6146-C3D23A01B138}"/>
              </a:ext>
            </a:extLst>
          </p:cNvPr>
          <p:cNvPicPr>
            <a:picLocks noChangeAspect="1"/>
          </p:cNvPicPr>
          <p:nvPr/>
        </p:nvPicPr>
        <p:blipFill>
          <a:blip r:embed="rId5"/>
          <a:stretch>
            <a:fillRect/>
          </a:stretch>
        </p:blipFill>
        <p:spPr>
          <a:xfrm>
            <a:off x="7410655" y="550110"/>
            <a:ext cx="15385096" cy="12615780"/>
          </a:xfrm>
          <a:prstGeom prst="rect">
            <a:avLst/>
          </a:prstGeom>
        </p:spPr>
      </p:pic>
    </p:spTree>
    <p:extLst>
      <p:ext uri="{BB962C8B-B14F-4D97-AF65-F5344CB8AC3E}">
        <p14:creationId xmlns:p14="http://schemas.microsoft.com/office/powerpoint/2010/main" val="25612748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 name="Grafický objekt 10" descr="Grafický objekt 10"/>
          <p:cNvPicPr>
            <a:picLocks noChangeAspect="1"/>
          </p:cNvPicPr>
          <p:nvPr/>
        </p:nvPicPr>
        <p:blipFill>
          <a:blip r:embed="rId3"/>
          <a:stretch>
            <a:fillRect/>
          </a:stretch>
        </p:blipFill>
        <p:spPr>
          <a:xfrm>
            <a:off x="23468012" y="0"/>
            <a:ext cx="914401" cy="13716000"/>
          </a:xfrm>
          <a:prstGeom prst="rect">
            <a:avLst/>
          </a:prstGeom>
          <a:ln w="12700">
            <a:miter lim="400000"/>
          </a:ln>
        </p:spPr>
      </p:pic>
      <p:pic>
        <p:nvPicPr>
          <p:cNvPr id="129" name="Grafický objekt 37" descr="Grafický objekt 37"/>
          <p:cNvPicPr>
            <a:picLocks noChangeAspect="1"/>
          </p:cNvPicPr>
          <p:nvPr/>
        </p:nvPicPr>
        <p:blipFill>
          <a:blip r:embed="rId4"/>
          <a:stretch>
            <a:fillRect/>
          </a:stretch>
        </p:blipFill>
        <p:spPr>
          <a:xfrm>
            <a:off x="19468881" y="12804200"/>
            <a:ext cx="3179040" cy="299635"/>
          </a:xfrm>
          <a:prstGeom prst="rect">
            <a:avLst/>
          </a:prstGeom>
          <a:ln w="12700">
            <a:miter lim="400000"/>
          </a:ln>
        </p:spPr>
      </p:pic>
      <p:pic>
        <p:nvPicPr>
          <p:cNvPr id="131" name="Grafický objekt 16" descr="Grafický objekt 16"/>
          <p:cNvPicPr>
            <a:picLocks noChangeAspect="1"/>
          </p:cNvPicPr>
          <p:nvPr/>
        </p:nvPicPr>
        <p:blipFill>
          <a:blip r:embed="rId3"/>
          <a:stretch>
            <a:fillRect/>
          </a:stretch>
        </p:blipFill>
        <p:spPr>
          <a:xfrm>
            <a:off x="0" y="3799278"/>
            <a:ext cx="914400" cy="7003421"/>
          </a:xfrm>
          <a:prstGeom prst="rect">
            <a:avLst/>
          </a:prstGeom>
          <a:ln w="12700">
            <a:miter lim="400000"/>
          </a:ln>
        </p:spPr>
      </p:pic>
      <p:sp>
        <p:nvSpPr>
          <p:cNvPr id="132" name="BlokTextu 9"/>
          <p:cNvSpPr txBox="1"/>
          <p:nvPr/>
        </p:nvSpPr>
        <p:spPr>
          <a:xfrm>
            <a:off x="1591632" y="1121229"/>
            <a:ext cx="19812948" cy="9233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5400" b="1" cap="all">
                <a:latin typeface="Arial"/>
                <a:ea typeface="Arial"/>
                <a:cs typeface="Arial"/>
                <a:sym typeface="Arial"/>
              </a:defRPr>
            </a:lvl1pPr>
          </a:lstStyle>
          <a:p>
            <a:r>
              <a:rPr lang="en-US" dirty="0"/>
              <a:t>Why we are using Flutter</a:t>
            </a:r>
          </a:p>
        </p:txBody>
      </p:sp>
      <p:sp>
        <p:nvSpPr>
          <p:cNvPr id="133" name="BlokTextu 12"/>
          <p:cNvSpPr txBox="1"/>
          <p:nvPr/>
        </p:nvSpPr>
        <p:spPr>
          <a:xfrm>
            <a:off x="1575549" y="4216140"/>
            <a:ext cx="17067014" cy="3262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marL="571500" indent="-571500">
              <a:spcBef>
                <a:spcPts val="1200"/>
              </a:spcBef>
              <a:buSzPct val="100000"/>
              <a:buFont typeface="Arial"/>
              <a:buChar char="•"/>
              <a:defRPr sz="4400">
                <a:latin typeface="Arial"/>
                <a:ea typeface="Arial"/>
                <a:cs typeface="Arial"/>
                <a:sym typeface="Arial"/>
              </a:defRPr>
            </a:pPr>
            <a:r>
              <a:rPr lang="en-US" dirty="0"/>
              <a:t>Small team</a:t>
            </a:r>
          </a:p>
          <a:p>
            <a:pPr marL="571500" indent="-571500">
              <a:spcBef>
                <a:spcPts val="1200"/>
              </a:spcBef>
              <a:buSzPct val="100000"/>
              <a:buFont typeface="Arial"/>
              <a:buChar char="•"/>
              <a:defRPr sz="4400">
                <a:latin typeface="Arial"/>
                <a:ea typeface="Arial"/>
                <a:cs typeface="Arial"/>
                <a:sym typeface="Arial"/>
              </a:defRPr>
            </a:pPr>
            <a:r>
              <a:rPr lang="en-US" dirty="0"/>
              <a:t>Small projects</a:t>
            </a:r>
          </a:p>
          <a:p>
            <a:pPr marL="571500" indent="-571500">
              <a:spcBef>
                <a:spcPts val="1200"/>
              </a:spcBef>
              <a:buSzPct val="100000"/>
              <a:buFont typeface="Arial"/>
              <a:buChar char="•"/>
              <a:defRPr sz="4400">
                <a:latin typeface="Arial"/>
                <a:ea typeface="Arial"/>
                <a:cs typeface="Arial"/>
                <a:sym typeface="Arial"/>
              </a:defRPr>
            </a:pPr>
            <a:r>
              <a:rPr lang="en-US" dirty="0"/>
              <a:t>Native-like performance</a:t>
            </a:r>
          </a:p>
          <a:p>
            <a:pPr marL="571500" indent="-571500">
              <a:spcBef>
                <a:spcPts val="1200"/>
              </a:spcBef>
              <a:buSzPct val="100000"/>
              <a:buFont typeface="Arial"/>
              <a:buChar char="•"/>
              <a:defRPr sz="4400">
                <a:latin typeface="Arial"/>
                <a:ea typeface="Arial"/>
                <a:cs typeface="Arial"/>
                <a:sym typeface="Arial"/>
              </a:defRPr>
            </a:pPr>
            <a:r>
              <a:rPr lang="en-US" dirty="0"/>
              <a:t>Beautiful UI</a:t>
            </a:r>
            <a:endParaRPr dirty="0"/>
          </a:p>
        </p:txBody>
      </p:sp>
      <p:pic>
        <p:nvPicPr>
          <p:cNvPr id="134" name="Grafický objekt 14" descr="Grafický objekt 14"/>
          <p:cNvPicPr>
            <a:picLocks noChangeAspect="1"/>
          </p:cNvPicPr>
          <p:nvPr/>
        </p:nvPicPr>
        <p:blipFill>
          <a:blip r:embed="rId5"/>
          <a:stretch>
            <a:fillRect/>
          </a:stretch>
        </p:blipFill>
        <p:spPr>
          <a:xfrm>
            <a:off x="23627605" y="422692"/>
            <a:ext cx="754808" cy="3844801"/>
          </a:xfrm>
          <a:prstGeom prst="rect">
            <a:avLst/>
          </a:prstGeom>
          <a:ln w="12700">
            <a:miter lim="400000"/>
          </a:ln>
        </p:spPr>
      </p:pic>
    </p:spTree>
    <p:extLst>
      <p:ext uri="{BB962C8B-B14F-4D97-AF65-F5344CB8AC3E}">
        <p14:creationId xmlns:p14="http://schemas.microsoft.com/office/powerpoint/2010/main" val="7828135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SLIDO_APP_VERSION" val="1.5.0.0"/>
  <p:tag name="SLIDO_PRESENTATION_ID" val="00000000-0000-0000-0000-000000000000"/>
  <p:tag name="SLIDO_EVENT_UUID" val="9b15d5bc-498a-4863-8547-13f7a626be10"/>
  <p:tag name="SLIDO_EVENT_SECTION_UUID" val="d59a96a2-d1dc-465b-ad15-d758626f74e9"/>
</p:tagLst>
</file>

<file path=ppt/tags/tag2.xml><?xml version="1.0" encoding="utf-8"?>
<p:tagLst xmlns:a="http://schemas.openxmlformats.org/drawingml/2006/main" xmlns:r="http://schemas.openxmlformats.org/officeDocument/2006/relationships" xmlns:p="http://schemas.openxmlformats.org/presentationml/2006/main">
  <p:tag name="SLIDO_TYPE" val="SlidoQA"/>
</p:tagLst>
</file>

<file path=ppt/tags/tag3.xml><?xml version="1.0" encoding="utf-8"?>
<p:tagLst xmlns:a="http://schemas.openxmlformats.org/drawingml/2006/main" xmlns:r="http://schemas.openxmlformats.org/officeDocument/2006/relationships" xmlns:p="http://schemas.openxmlformats.org/presentationml/2006/main">
  <p:tag name="SLIDO_ELEMENT" val="logo"/>
</p:tagLst>
</file>

<file path=ppt/tags/tag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a"/>
</p:tagLst>
</file>

<file path=ppt/tags/tag5.xml><?xml version="1.0" encoding="utf-8"?>
<p:tagLst xmlns:a="http://schemas.openxmlformats.org/drawingml/2006/main" xmlns:r="http://schemas.openxmlformats.org/officeDocument/2006/relationships" xmlns:p="http://schemas.openxmlformats.org/presentationml/2006/main">
  <p:tag name="SLIDO_ELEMENT" val="title"/>
</p:tagLst>
</file>

<file path=ppt/tags/tag6.xml><?xml version="1.0" encoding="utf-8"?>
<p:tagLst xmlns:a="http://schemas.openxmlformats.org/drawingml/2006/main" xmlns:r="http://schemas.openxmlformats.org/officeDocument/2006/relationships" xmlns:p="http://schemas.openxmlformats.org/presentationml/2006/main">
  <p:tag name="SLIDO_ELEMENT" val="footer"/>
</p:tagLst>
</file>

<file path=ppt/theme/theme1.xml><?xml version="1.0" encoding="utf-8"?>
<a:theme xmlns:a="http://schemas.openxmlformats.org/drawingml/2006/main" name="Motív balíka Office">
  <a:themeElements>
    <a:clrScheme name="Motív balíka Offic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Motív balíka Office">
      <a:majorFont>
        <a:latin typeface="Calibri"/>
        <a:ea typeface="Calibri"/>
        <a:cs typeface="Calibri"/>
      </a:majorFont>
      <a:minorFont>
        <a:latin typeface="Helvetica"/>
        <a:ea typeface="Helvetica"/>
        <a:cs typeface="Helvetica"/>
      </a:minorFont>
    </a:fontScheme>
    <a:fmtScheme name="Motív balíka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Motív balíka Office">
  <a:themeElements>
    <a:clrScheme name="Motív balíka Offic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Motív balíka Office">
      <a:majorFont>
        <a:latin typeface="Calibri"/>
        <a:ea typeface="Calibri"/>
        <a:cs typeface="Calibri"/>
      </a:majorFont>
      <a:minorFont>
        <a:latin typeface="Helvetica"/>
        <a:ea typeface="Helvetica"/>
        <a:cs typeface="Helvetica"/>
      </a:minorFont>
    </a:fontScheme>
    <a:fmtScheme name="Motív balíka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4611</TotalTime>
  <Words>2515</Words>
  <Application>Microsoft Macintosh PowerPoint</Application>
  <PresentationFormat>Custom</PresentationFormat>
  <Paragraphs>281</Paragraphs>
  <Slides>29</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Menlo</vt:lpstr>
      <vt:lpstr>Motív balíka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Tomáš Ivan</cp:lastModifiedBy>
  <cp:revision>11</cp:revision>
  <dcterms:modified xsi:type="dcterms:W3CDTF">2024-05-10T09:38:40Z</dcterms:modified>
</cp:coreProperties>
</file>